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541"/>
  </p:notesMasterIdLst>
  <p:handoutMasterIdLst>
    <p:handoutMasterId r:id="rId542"/>
  </p:handoutMasterIdLst>
  <p:sldIdLst>
    <p:sldId id="853" r:id="rId3"/>
    <p:sldId id="854" r:id="rId4"/>
    <p:sldId id="1378" r:id="rId5"/>
    <p:sldId id="1295" r:id="rId6"/>
    <p:sldId id="1290" r:id="rId7"/>
    <p:sldId id="1291" r:id="rId8"/>
    <p:sldId id="1292" r:id="rId9"/>
    <p:sldId id="1293" r:id="rId10"/>
    <p:sldId id="1294" r:id="rId11"/>
    <p:sldId id="1379" r:id="rId12"/>
    <p:sldId id="520" r:id="rId13"/>
    <p:sldId id="1390" r:id="rId14"/>
    <p:sldId id="1395" r:id="rId15"/>
    <p:sldId id="1396" r:id="rId16"/>
    <p:sldId id="1397" r:id="rId17"/>
    <p:sldId id="1398" r:id="rId18"/>
    <p:sldId id="1399" r:id="rId19"/>
    <p:sldId id="1400" r:id="rId20"/>
    <p:sldId id="1917" r:id="rId21"/>
    <p:sldId id="1401" r:id="rId22"/>
    <p:sldId id="1402" r:id="rId23"/>
    <p:sldId id="1403" r:id="rId24"/>
    <p:sldId id="1405" r:id="rId25"/>
    <p:sldId id="1406" r:id="rId26"/>
    <p:sldId id="1408" r:id="rId27"/>
    <p:sldId id="1407" r:id="rId28"/>
    <p:sldId id="1409" r:id="rId29"/>
    <p:sldId id="1410" r:id="rId30"/>
    <p:sldId id="1411" r:id="rId31"/>
    <p:sldId id="1412" r:id="rId32"/>
    <p:sldId id="1413" r:id="rId33"/>
    <p:sldId id="1414" r:id="rId34"/>
    <p:sldId id="1415" r:id="rId35"/>
    <p:sldId id="1404" r:id="rId36"/>
    <p:sldId id="1392" r:id="rId37"/>
    <p:sldId id="1416" r:id="rId38"/>
    <p:sldId id="1417" r:id="rId39"/>
    <p:sldId id="1418" r:id="rId40"/>
    <p:sldId id="1419" r:id="rId41"/>
    <p:sldId id="1420" r:id="rId42"/>
    <p:sldId id="1421" r:id="rId43"/>
    <p:sldId id="1422" r:id="rId44"/>
    <p:sldId id="1918" r:id="rId45"/>
    <p:sldId id="1423" r:id="rId46"/>
    <p:sldId id="1424" r:id="rId47"/>
    <p:sldId id="1923" r:id="rId48"/>
    <p:sldId id="1393" r:id="rId49"/>
    <p:sldId id="1425" r:id="rId50"/>
    <p:sldId id="1426" r:id="rId51"/>
    <p:sldId id="1427" r:id="rId52"/>
    <p:sldId id="1428" r:id="rId53"/>
    <p:sldId id="1924" r:id="rId54"/>
    <p:sldId id="1925" r:id="rId55"/>
    <p:sldId id="1926" r:id="rId56"/>
    <p:sldId id="1429" r:id="rId57"/>
    <p:sldId id="1430" r:id="rId58"/>
    <p:sldId id="1431" r:id="rId59"/>
    <p:sldId id="1432" r:id="rId60"/>
    <p:sldId id="1433" r:id="rId61"/>
    <p:sldId id="1927" r:id="rId62"/>
    <p:sldId id="1434" r:id="rId63"/>
    <p:sldId id="1435" r:id="rId64"/>
    <p:sldId id="1436" r:id="rId65"/>
    <p:sldId id="1437" r:id="rId66"/>
    <p:sldId id="1438" r:id="rId67"/>
    <p:sldId id="1928" r:id="rId68"/>
    <p:sldId id="1439" r:id="rId69"/>
    <p:sldId id="1440" r:id="rId70"/>
    <p:sldId id="1441" r:id="rId71"/>
    <p:sldId id="1442" r:id="rId72"/>
    <p:sldId id="1443" r:id="rId73"/>
    <p:sldId id="1444" r:id="rId74"/>
    <p:sldId id="1445" r:id="rId75"/>
    <p:sldId id="1446" r:id="rId76"/>
    <p:sldId id="1447" r:id="rId77"/>
    <p:sldId id="1394" r:id="rId78"/>
    <p:sldId id="1448" r:id="rId79"/>
    <p:sldId id="1449" r:id="rId80"/>
    <p:sldId id="1450" r:id="rId81"/>
    <p:sldId id="1451" r:id="rId82"/>
    <p:sldId id="1452" r:id="rId83"/>
    <p:sldId id="1453" r:id="rId84"/>
    <p:sldId id="1454" r:id="rId85"/>
    <p:sldId id="1455" r:id="rId86"/>
    <p:sldId id="1456" r:id="rId87"/>
    <p:sldId id="1380" r:id="rId88"/>
    <p:sldId id="1474" r:id="rId89"/>
    <p:sldId id="1475" r:id="rId90"/>
    <p:sldId id="1476" r:id="rId91"/>
    <p:sldId id="1477" r:id="rId92"/>
    <p:sldId id="1478" r:id="rId93"/>
    <p:sldId id="1479" r:id="rId94"/>
    <p:sldId id="1480" r:id="rId95"/>
    <p:sldId id="1481" r:id="rId96"/>
    <p:sldId id="1929" r:id="rId97"/>
    <p:sldId id="1483" r:id="rId98"/>
    <p:sldId id="1484" r:id="rId99"/>
    <p:sldId id="1485" r:id="rId100"/>
    <p:sldId id="1486" r:id="rId101"/>
    <p:sldId id="1487" r:id="rId102"/>
    <p:sldId id="1488" r:id="rId103"/>
    <p:sldId id="1490" r:id="rId104"/>
    <p:sldId id="1491" r:id="rId105"/>
    <p:sldId id="1492" r:id="rId106"/>
    <p:sldId id="1493" r:id="rId107"/>
    <p:sldId id="1494" r:id="rId108"/>
    <p:sldId id="1495" r:id="rId109"/>
    <p:sldId id="1496" r:id="rId110"/>
    <p:sldId id="1497" r:id="rId111"/>
    <p:sldId id="1498" r:id="rId112"/>
    <p:sldId id="1499" r:id="rId113"/>
    <p:sldId id="1500" r:id="rId114"/>
    <p:sldId id="1501" r:id="rId115"/>
    <p:sldId id="1502" r:id="rId116"/>
    <p:sldId id="1503" r:id="rId117"/>
    <p:sldId id="1504" r:id="rId118"/>
    <p:sldId id="1505" r:id="rId119"/>
    <p:sldId id="1506" r:id="rId120"/>
    <p:sldId id="1489" r:id="rId121"/>
    <p:sldId id="1507" r:id="rId122"/>
    <p:sldId id="1508" r:id="rId123"/>
    <p:sldId id="1509" r:id="rId124"/>
    <p:sldId id="1510" r:id="rId125"/>
    <p:sldId id="1511" r:id="rId126"/>
    <p:sldId id="1512" r:id="rId127"/>
    <p:sldId id="1513" r:id="rId128"/>
    <p:sldId id="1514" r:id="rId129"/>
    <p:sldId id="1515" r:id="rId130"/>
    <p:sldId id="1516" r:id="rId131"/>
    <p:sldId id="1517" r:id="rId132"/>
    <p:sldId id="1518" r:id="rId133"/>
    <p:sldId id="1519" r:id="rId134"/>
    <p:sldId id="1520" r:id="rId135"/>
    <p:sldId id="1521" r:id="rId136"/>
    <p:sldId id="1522" r:id="rId137"/>
    <p:sldId id="1523" r:id="rId138"/>
    <p:sldId id="1524" r:id="rId139"/>
    <p:sldId id="1525" r:id="rId140"/>
    <p:sldId id="1526" r:id="rId141"/>
    <p:sldId id="1527" r:id="rId142"/>
    <p:sldId id="1528" r:id="rId143"/>
    <p:sldId id="1529" r:id="rId144"/>
    <p:sldId id="1530" r:id="rId145"/>
    <p:sldId id="1381" r:id="rId146"/>
    <p:sldId id="1531" r:id="rId147"/>
    <p:sldId id="1535" r:id="rId148"/>
    <p:sldId id="1536" r:id="rId149"/>
    <p:sldId id="1537" r:id="rId150"/>
    <p:sldId id="1538" r:id="rId151"/>
    <p:sldId id="1539" r:id="rId152"/>
    <p:sldId id="1540" r:id="rId153"/>
    <p:sldId id="1541" r:id="rId154"/>
    <p:sldId id="1542" r:id="rId155"/>
    <p:sldId id="1544" r:id="rId156"/>
    <p:sldId id="1545" r:id="rId157"/>
    <p:sldId id="1546" r:id="rId158"/>
    <p:sldId id="1543" r:id="rId159"/>
    <p:sldId id="1547" r:id="rId160"/>
    <p:sldId id="1549" r:id="rId161"/>
    <p:sldId id="1548" r:id="rId162"/>
    <p:sldId id="1532" r:id="rId163"/>
    <p:sldId id="1550" r:id="rId164"/>
    <p:sldId id="1551" r:id="rId165"/>
    <p:sldId id="1552" r:id="rId166"/>
    <p:sldId id="1553" r:id="rId167"/>
    <p:sldId id="1554" r:id="rId168"/>
    <p:sldId id="1555" r:id="rId169"/>
    <p:sldId id="1557" r:id="rId170"/>
    <p:sldId id="1556" r:id="rId171"/>
    <p:sldId id="1558" r:id="rId172"/>
    <p:sldId id="1559" r:id="rId173"/>
    <p:sldId id="1560" r:id="rId174"/>
    <p:sldId id="1561" r:id="rId175"/>
    <p:sldId id="1564" r:id="rId176"/>
    <p:sldId id="1562" r:id="rId177"/>
    <p:sldId id="1563" r:id="rId178"/>
    <p:sldId id="1565" r:id="rId179"/>
    <p:sldId id="1566" r:id="rId180"/>
    <p:sldId id="1567" r:id="rId181"/>
    <p:sldId id="1568" r:id="rId182"/>
    <p:sldId id="1569" r:id="rId183"/>
    <p:sldId id="1570" r:id="rId184"/>
    <p:sldId id="1533" r:id="rId185"/>
    <p:sldId id="1572" r:id="rId186"/>
    <p:sldId id="1573" r:id="rId187"/>
    <p:sldId id="1574" r:id="rId188"/>
    <p:sldId id="1575" r:id="rId189"/>
    <p:sldId id="1576" r:id="rId190"/>
    <p:sldId id="1577" r:id="rId191"/>
    <p:sldId id="1579" r:id="rId192"/>
    <p:sldId id="1580" r:id="rId193"/>
    <p:sldId id="1578" r:id="rId194"/>
    <p:sldId id="1581" r:id="rId195"/>
    <p:sldId id="1582" r:id="rId196"/>
    <p:sldId id="1583" r:id="rId197"/>
    <p:sldId id="1584" r:id="rId198"/>
    <p:sldId id="1585" r:id="rId199"/>
    <p:sldId id="1586" r:id="rId200"/>
    <p:sldId id="1587" r:id="rId201"/>
    <p:sldId id="1588" r:id="rId202"/>
    <p:sldId id="1589" r:id="rId203"/>
    <p:sldId id="1590" r:id="rId204"/>
    <p:sldId id="1591" r:id="rId205"/>
    <p:sldId id="1592" r:id="rId206"/>
    <p:sldId id="1593" r:id="rId207"/>
    <p:sldId id="1594" r:id="rId208"/>
    <p:sldId id="1595" r:id="rId209"/>
    <p:sldId id="1596" r:id="rId210"/>
    <p:sldId id="1597" r:id="rId211"/>
    <p:sldId id="1534" r:id="rId212"/>
    <p:sldId id="1598" r:id="rId213"/>
    <p:sldId id="1603" r:id="rId214"/>
    <p:sldId id="1599" r:id="rId215"/>
    <p:sldId id="1600" r:id="rId216"/>
    <p:sldId id="1601" r:id="rId217"/>
    <p:sldId id="1602" r:id="rId218"/>
    <p:sldId id="1604" r:id="rId219"/>
    <p:sldId id="1606" r:id="rId220"/>
    <p:sldId id="1605" r:id="rId221"/>
    <p:sldId id="1607" r:id="rId222"/>
    <p:sldId id="1608" r:id="rId223"/>
    <p:sldId id="1609" r:id="rId224"/>
    <p:sldId id="1610" r:id="rId225"/>
    <p:sldId id="1611" r:id="rId226"/>
    <p:sldId id="1616" r:id="rId227"/>
    <p:sldId id="1618" r:id="rId228"/>
    <p:sldId id="1612" r:id="rId229"/>
    <p:sldId id="1613" r:id="rId230"/>
    <p:sldId id="1614" r:id="rId231"/>
    <p:sldId id="1615" r:id="rId232"/>
    <p:sldId id="1619" r:id="rId233"/>
    <p:sldId id="1620" r:id="rId234"/>
    <p:sldId id="1621" r:id="rId235"/>
    <p:sldId id="1622" r:id="rId236"/>
    <p:sldId id="1623" r:id="rId237"/>
    <p:sldId id="1382" r:id="rId238"/>
    <p:sldId id="1625" r:id="rId239"/>
    <p:sldId id="1626" r:id="rId240"/>
    <p:sldId id="1627" r:id="rId241"/>
    <p:sldId id="1628" r:id="rId242"/>
    <p:sldId id="1629" r:id="rId243"/>
    <p:sldId id="1630" r:id="rId244"/>
    <p:sldId id="1631" r:id="rId245"/>
    <p:sldId id="1633" r:id="rId246"/>
    <p:sldId id="1634" r:id="rId247"/>
    <p:sldId id="1624" r:id="rId248"/>
    <p:sldId id="1635" r:id="rId249"/>
    <p:sldId id="1636" r:id="rId250"/>
    <p:sldId id="1637" r:id="rId251"/>
    <p:sldId id="1638" r:id="rId252"/>
    <p:sldId id="1919" r:id="rId253"/>
    <p:sldId id="1920" r:id="rId254"/>
    <p:sldId id="1639" r:id="rId255"/>
    <p:sldId id="1640" r:id="rId256"/>
    <p:sldId id="1641" r:id="rId257"/>
    <p:sldId id="1642" r:id="rId258"/>
    <p:sldId id="1643" r:id="rId259"/>
    <p:sldId id="1644" r:id="rId260"/>
    <p:sldId id="1645" r:id="rId261"/>
    <p:sldId id="1646" r:id="rId262"/>
    <p:sldId id="1383" r:id="rId263"/>
    <p:sldId id="1647" r:id="rId264"/>
    <p:sldId id="1648" r:id="rId265"/>
    <p:sldId id="1649" r:id="rId266"/>
    <p:sldId id="1650" r:id="rId267"/>
    <p:sldId id="1651" r:id="rId268"/>
    <p:sldId id="1652" r:id="rId269"/>
    <p:sldId id="1653" r:id="rId270"/>
    <p:sldId id="1654" r:id="rId271"/>
    <p:sldId id="1655" r:id="rId272"/>
    <p:sldId id="1656" r:id="rId273"/>
    <p:sldId id="1657" r:id="rId274"/>
    <p:sldId id="1658" r:id="rId275"/>
    <p:sldId id="1660" r:id="rId276"/>
    <p:sldId id="1659" r:id="rId277"/>
    <p:sldId id="1661" r:id="rId278"/>
    <p:sldId id="1664" r:id="rId279"/>
    <p:sldId id="1665" r:id="rId280"/>
    <p:sldId id="1666" r:id="rId281"/>
    <p:sldId id="1667" r:id="rId282"/>
    <p:sldId id="1668" r:id="rId283"/>
    <p:sldId id="1669" r:id="rId284"/>
    <p:sldId id="1670" r:id="rId285"/>
    <p:sldId id="1671" r:id="rId286"/>
    <p:sldId id="1672" r:id="rId287"/>
    <p:sldId id="1673" r:id="rId288"/>
    <p:sldId id="1674" r:id="rId289"/>
    <p:sldId id="1675" r:id="rId290"/>
    <p:sldId id="1662" r:id="rId291"/>
    <p:sldId id="1676" r:id="rId292"/>
    <p:sldId id="1677" r:id="rId293"/>
    <p:sldId id="1678" r:id="rId294"/>
    <p:sldId id="1679" r:id="rId295"/>
    <p:sldId id="1680" r:id="rId296"/>
    <p:sldId id="1681" r:id="rId297"/>
    <p:sldId id="1682" r:id="rId298"/>
    <p:sldId id="1663" r:id="rId299"/>
    <p:sldId id="1683" r:id="rId300"/>
    <p:sldId id="1684" r:id="rId301"/>
    <p:sldId id="1685" r:id="rId302"/>
    <p:sldId id="1686" r:id="rId303"/>
    <p:sldId id="1687" r:id="rId304"/>
    <p:sldId id="1688" r:id="rId305"/>
    <p:sldId id="1689" r:id="rId306"/>
    <p:sldId id="1690" r:id="rId307"/>
    <p:sldId id="1691" r:id="rId308"/>
    <p:sldId id="1692" r:id="rId309"/>
    <p:sldId id="1693" r:id="rId310"/>
    <p:sldId id="1694" r:id="rId311"/>
    <p:sldId id="1695" r:id="rId312"/>
    <p:sldId id="1696" r:id="rId313"/>
    <p:sldId id="1697" r:id="rId314"/>
    <p:sldId id="1698" r:id="rId315"/>
    <p:sldId id="1699" r:id="rId316"/>
    <p:sldId id="1700" r:id="rId317"/>
    <p:sldId id="1384" r:id="rId318"/>
    <p:sldId id="1701" r:id="rId319"/>
    <p:sldId id="1702" r:id="rId320"/>
    <p:sldId id="1703" r:id="rId321"/>
    <p:sldId id="1704" r:id="rId322"/>
    <p:sldId id="1705" r:id="rId323"/>
    <p:sldId id="1706" r:id="rId324"/>
    <p:sldId id="1707" r:id="rId325"/>
    <p:sldId id="1708" r:id="rId326"/>
    <p:sldId id="1709" r:id="rId327"/>
    <p:sldId id="1710" r:id="rId328"/>
    <p:sldId id="1712" r:id="rId329"/>
    <p:sldId id="1713" r:id="rId330"/>
    <p:sldId id="1715" r:id="rId331"/>
    <p:sldId id="1716" r:id="rId332"/>
    <p:sldId id="1717" r:id="rId333"/>
    <p:sldId id="1718" r:id="rId334"/>
    <p:sldId id="1719" r:id="rId335"/>
    <p:sldId id="1457" r:id="rId336"/>
    <p:sldId id="1721" r:id="rId337"/>
    <p:sldId id="1722" r:id="rId338"/>
    <p:sldId id="1724" r:id="rId339"/>
    <p:sldId id="1725" r:id="rId340"/>
    <p:sldId id="1726" r:id="rId341"/>
    <p:sldId id="1728" r:id="rId342"/>
    <p:sldId id="1729" r:id="rId343"/>
    <p:sldId id="1730" r:id="rId344"/>
    <p:sldId id="1731" r:id="rId345"/>
    <p:sldId id="1733" r:id="rId346"/>
    <p:sldId id="1734" r:id="rId347"/>
    <p:sldId id="1735" r:id="rId348"/>
    <p:sldId id="1736" r:id="rId349"/>
    <p:sldId id="1458" r:id="rId350"/>
    <p:sldId id="1738" r:id="rId351"/>
    <p:sldId id="1739" r:id="rId352"/>
    <p:sldId id="1740" r:id="rId353"/>
    <p:sldId id="1741" r:id="rId354"/>
    <p:sldId id="1742" r:id="rId355"/>
    <p:sldId id="1744" r:id="rId356"/>
    <p:sldId id="1745" r:id="rId357"/>
    <p:sldId id="1746" r:id="rId358"/>
    <p:sldId id="1748" r:id="rId359"/>
    <p:sldId id="1749" r:id="rId360"/>
    <p:sldId id="1750" r:id="rId361"/>
    <p:sldId id="1751" r:id="rId362"/>
    <p:sldId id="1752" r:id="rId363"/>
    <p:sldId id="1754" r:id="rId364"/>
    <p:sldId id="1755" r:id="rId365"/>
    <p:sldId id="1756" r:id="rId366"/>
    <p:sldId id="1758" r:id="rId367"/>
    <p:sldId id="1759" r:id="rId368"/>
    <p:sldId id="1760" r:id="rId369"/>
    <p:sldId id="1459" r:id="rId370"/>
    <p:sldId id="1461" r:id="rId371"/>
    <p:sldId id="1462" r:id="rId372"/>
    <p:sldId id="1463" r:id="rId373"/>
    <p:sldId id="1464" r:id="rId374"/>
    <p:sldId id="1465" r:id="rId375"/>
    <p:sldId id="1466" r:id="rId376"/>
    <p:sldId id="1467" r:id="rId377"/>
    <p:sldId id="1468" r:id="rId378"/>
    <p:sldId id="1469" r:id="rId379"/>
    <p:sldId id="1470" r:id="rId380"/>
    <p:sldId id="1471" r:id="rId381"/>
    <p:sldId id="1472" r:id="rId382"/>
    <p:sldId id="1473" r:id="rId383"/>
    <p:sldId id="1385" r:id="rId384"/>
    <p:sldId id="1763" r:id="rId385"/>
    <p:sldId id="1764" r:id="rId386"/>
    <p:sldId id="1765" r:id="rId387"/>
    <p:sldId id="1766" r:id="rId388"/>
    <p:sldId id="1767" r:id="rId389"/>
    <p:sldId id="1768" r:id="rId390"/>
    <p:sldId id="1769" r:id="rId391"/>
    <p:sldId id="1770" r:id="rId392"/>
    <p:sldId id="1771" r:id="rId393"/>
    <p:sldId id="1772" r:id="rId394"/>
    <p:sldId id="1773" r:id="rId395"/>
    <p:sldId id="1774" r:id="rId396"/>
    <p:sldId id="1775" r:id="rId397"/>
    <p:sldId id="1776" r:id="rId398"/>
    <p:sldId id="1778" r:id="rId399"/>
    <p:sldId id="1779" r:id="rId400"/>
    <p:sldId id="1780" r:id="rId401"/>
    <p:sldId id="1781" r:id="rId402"/>
    <p:sldId id="1782" r:id="rId403"/>
    <p:sldId id="1783" r:id="rId404"/>
    <p:sldId id="1784" r:id="rId405"/>
    <p:sldId id="1785" r:id="rId406"/>
    <p:sldId id="1786" r:id="rId407"/>
    <p:sldId id="1787" r:id="rId408"/>
    <p:sldId id="1788" r:id="rId409"/>
    <p:sldId id="1789" r:id="rId410"/>
    <p:sldId id="1790" r:id="rId411"/>
    <p:sldId id="1777" r:id="rId412"/>
    <p:sldId id="1791" r:id="rId413"/>
    <p:sldId id="1792" r:id="rId414"/>
    <p:sldId id="1793" r:id="rId415"/>
    <p:sldId id="1794" r:id="rId416"/>
    <p:sldId id="1795" r:id="rId417"/>
    <p:sldId id="1796" r:id="rId418"/>
    <p:sldId id="1797" r:id="rId419"/>
    <p:sldId id="1798" r:id="rId420"/>
    <p:sldId id="1388" r:id="rId421"/>
    <p:sldId id="1799" r:id="rId422"/>
    <p:sldId id="1921" r:id="rId423"/>
    <p:sldId id="1922" r:id="rId424"/>
    <p:sldId id="1803" r:id="rId425"/>
    <p:sldId id="1804" r:id="rId426"/>
    <p:sldId id="1805" r:id="rId427"/>
    <p:sldId id="1806" r:id="rId428"/>
    <p:sldId id="1807" r:id="rId429"/>
    <p:sldId id="1800" r:id="rId430"/>
    <p:sldId id="1808" r:id="rId431"/>
    <p:sldId id="1809" r:id="rId432"/>
    <p:sldId id="1810" r:id="rId433"/>
    <p:sldId id="1811" r:id="rId434"/>
    <p:sldId id="1812" r:id="rId435"/>
    <p:sldId id="1813" r:id="rId436"/>
    <p:sldId id="1814" r:id="rId437"/>
    <p:sldId id="1815" r:id="rId438"/>
    <p:sldId id="1801" r:id="rId439"/>
    <p:sldId id="1816" r:id="rId440"/>
    <p:sldId id="1817" r:id="rId441"/>
    <p:sldId id="1818" r:id="rId442"/>
    <p:sldId id="1819" r:id="rId443"/>
    <p:sldId id="1820" r:id="rId444"/>
    <p:sldId id="1821" r:id="rId445"/>
    <p:sldId id="1822" r:id="rId446"/>
    <p:sldId id="1823" r:id="rId447"/>
    <p:sldId id="1824" r:id="rId448"/>
    <p:sldId id="1825" r:id="rId449"/>
    <p:sldId id="1802" r:id="rId450"/>
    <p:sldId id="1826" r:id="rId451"/>
    <p:sldId id="1827" r:id="rId452"/>
    <p:sldId id="1828" r:id="rId453"/>
    <p:sldId id="1829" r:id="rId454"/>
    <p:sldId id="1830" r:id="rId455"/>
    <p:sldId id="1831" r:id="rId456"/>
    <p:sldId id="1832" r:id="rId457"/>
    <p:sldId id="1833" r:id="rId458"/>
    <p:sldId id="1834" r:id="rId459"/>
    <p:sldId id="1835" r:id="rId460"/>
    <p:sldId id="1836" r:id="rId461"/>
    <p:sldId id="1837" r:id="rId462"/>
    <p:sldId id="1838" r:id="rId463"/>
    <p:sldId id="1387" r:id="rId464"/>
    <p:sldId id="1842" r:id="rId465"/>
    <p:sldId id="1843" r:id="rId466"/>
    <p:sldId id="1844" r:id="rId467"/>
    <p:sldId id="1845" r:id="rId468"/>
    <p:sldId id="1846" r:id="rId469"/>
    <p:sldId id="1847" r:id="rId470"/>
    <p:sldId id="1848" r:id="rId471"/>
    <p:sldId id="1849" r:id="rId472"/>
    <p:sldId id="1850" r:id="rId473"/>
    <p:sldId id="1851" r:id="rId474"/>
    <p:sldId id="1852" r:id="rId475"/>
    <p:sldId id="1853" r:id="rId476"/>
    <p:sldId id="1839" r:id="rId477"/>
    <p:sldId id="1854" r:id="rId478"/>
    <p:sldId id="1855" r:id="rId479"/>
    <p:sldId id="1856" r:id="rId480"/>
    <p:sldId id="1857" r:id="rId481"/>
    <p:sldId id="1858" r:id="rId482"/>
    <p:sldId id="1859" r:id="rId483"/>
    <p:sldId id="1860" r:id="rId484"/>
    <p:sldId id="1861" r:id="rId485"/>
    <p:sldId id="1862" r:id="rId486"/>
    <p:sldId id="1863" r:id="rId487"/>
    <p:sldId id="1840" r:id="rId488"/>
    <p:sldId id="1864" r:id="rId489"/>
    <p:sldId id="1865" r:id="rId490"/>
    <p:sldId id="1866" r:id="rId491"/>
    <p:sldId id="1868" r:id="rId492"/>
    <p:sldId id="1869" r:id="rId493"/>
    <p:sldId id="1870" r:id="rId494"/>
    <p:sldId id="1871" r:id="rId495"/>
    <p:sldId id="1872" r:id="rId496"/>
    <p:sldId id="1873" r:id="rId497"/>
    <p:sldId id="1874" r:id="rId498"/>
    <p:sldId id="1841" r:id="rId499"/>
    <p:sldId id="1875" r:id="rId500"/>
    <p:sldId id="1876" r:id="rId501"/>
    <p:sldId id="1877" r:id="rId502"/>
    <p:sldId id="1878" r:id="rId503"/>
    <p:sldId id="1879" r:id="rId504"/>
    <p:sldId id="1880" r:id="rId505"/>
    <p:sldId id="1881" r:id="rId506"/>
    <p:sldId id="1882" r:id="rId507"/>
    <p:sldId id="1883" r:id="rId508"/>
    <p:sldId id="1884" r:id="rId509"/>
    <p:sldId id="1885" r:id="rId510"/>
    <p:sldId id="1389" r:id="rId511"/>
    <p:sldId id="1886" r:id="rId512"/>
    <p:sldId id="1888" r:id="rId513"/>
    <p:sldId id="1889" r:id="rId514"/>
    <p:sldId id="1890" r:id="rId515"/>
    <p:sldId id="1891" r:id="rId516"/>
    <p:sldId id="1892" r:id="rId517"/>
    <p:sldId id="1893" r:id="rId518"/>
    <p:sldId id="1894" r:id="rId519"/>
    <p:sldId id="1895" r:id="rId520"/>
    <p:sldId id="1897" r:id="rId521"/>
    <p:sldId id="1898" r:id="rId522"/>
    <p:sldId id="1896" r:id="rId523"/>
    <p:sldId id="1899" r:id="rId524"/>
    <p:sldId id="1900" r:id="rId525"/>
    <p:sldId id="1901" r:id="rId526"/>
    <p:sldId id="1887" r:id="rId527"/>
    <p:sldId id="1902" r:id="rId528"/>
    <p:sldId id="1903" r:id="rId529"/>
    <p:sldId id="1904" r:id="rId530"/>
    <p:sldId id="1906" r:id="rId531"/>
    <p:sldId id="1907" r:id="rId532"/>
    <p:sldId id="1908" r:id="rId533"/>
    <p:sldId id="1909" r:id="rId534"/>
    <p:sldId id="1910" r:id="rId535"/>
    <p:sldId id="1911" r:id="rId536"/>
    <p:sldId id="1912" r:id="rId537"/>
    <p:sldId id="1913" r:id="rId538"/>
    <p:sldId id="1914" r:id="rId539"/>
    <p:sldId id="1916" r:id="rId540"/>
  </p:sldIdLst>
  <p:sldSz cx="10440988" cy="6858000"/>
  <p:notesSz cx="6797675" cy="9926638"/>
  <p:embeddedFontLst>
    <p:embeddedFont>
      <p:font typeface="Candara" panose="020E0502030303020204" pitchFamily="34" charset="0"/>
      <p:regular r:id="rId543"/>
      <p:bold r:id="rId544"/>
      <p:italic r:id="rId545"/>
      <p:boldItalic r:id="rId546"/>
    </p:embeddedFont>
    <p:embeddedFont>
      <p:font typeface="Consolas" panose="020B0609020204030204" pitchFamily="49" charset="0"/>
      <p:regular r:id="rId547"/>
      <p:bold r:id="rId548"/>
      <p:italic r:id="rId549"/>
      <p:boldItalic r:id="rId550"/>
    </p:embeddedFont>
    <p:embeddedFont>
      <p:font typeface="Microsoft Sans Serif" panose="020B0604020202020204" pitchFamily="34" charset="0"/>
      <p:regular r:id="rId551"/>
    </p:embeddedFont>
    <p:embeddedFont>
      <p:font typeface="고도 M" panose="02000503000000020004" pitchFamily="2" charset="-127"/>
      <p:regular r:id="rId552"/>
    </p:embeddedFont>
    <p:embeddedFont>
      <p:font typeface="나눔스퀘어 ExtraBold" panose="020B0600000101010101" pitchFamily="50" charset="-127"/>
      <p:bold r:id="rId553"/>
    </p:embeddedFont>
    <p:embeddedFont>
      <p:font typeface="맑은 고딕" panose="020B0503020000020004" pitchFamily="50" charset="-127"/>
      <p:regular r:id="rId554"/>
      <p:bold r:id="rId555"/>
    </p:embeddedFont>
    <p:embeddedFont>
      <p:font typeface="맑은 고딕" panose="020B0503020000020004" pitchFamily="50" charset="-127"/>
      <p:regular r:id="rId554"/>
      <p:bold r:id="rId55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CD0D8"/>
    <a:srgbClr val="FF6600"/>
    <a:srgbClr val="FFFFCC"/>
    <a:srgbClr val="CCFFCC"/>
    <a:srgbClr val="3399FF"/>
    <a:srgbClr val="FEF0F3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7382" autoAdjust="0"/>
  </p:normalViewPr>
  <p:slideViewPr>
    <p:cSldViewPr snapToGrid="0">
      <p:cViewPr varScale="1">
        <p:scale>
          <a:sx n="165" d="100"/>
          <a:sy n="165" d="100"/>
        </p:scale>
        <p:origin x="1668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324" Type="http://schemas.openxmlformats.org/officeDocument/2006/relationships/slide" Target="slides/slide322.xml"/><Relationship Id="rId531" Type="http://schemas.openxmlformats.org/officeDocument/2006/relationships/slide" Target="slides/slide529.xml"/><Relationship Id="rId170" Type="http://schemas.openxmlformats.org/officeDocument/2006/relationships/slide" Target="slides/slide168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42" Type="http://schemas.openxmlformats.org/officeDocument/2006/relationships/handoutMaster" Target="handoutMasters/handoutMaster1.xml"/><Relationship Id="rId181" Type="http://schemas.openxmlformats.org/officeDocument/2006/relationships/slide" Target="slides/slide179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346" Type="http://schemas.openxmlformats.org/officeDocument/2006/relationships/slide" Target="slides/slide344.xml"/><Relationship Id="rId553" Type="http://schemas.openxmlformats.org/officeDocument/2006/relationships/font" Target="fonts/font11.fntdata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497" Type="http://schemas.openxmlformats.org/officeDocument/2006/relationships/slide" Target="slides/slide495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533" Type="http://schemas.openxmlformats.org/officeDocument/2006/relationships/slide" Target="slides/slide53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544" Type="http://schemas.openxmlformats.org/officeDocument/2006/relationships/font" Target="fonts/font2.fntdata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555" Type="http://schemas.openxmlformats.org/officeDocument/2006/relationships/font" Target="fonts/font13.fntdata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524" Type="http://schemas.openxmlformats.org/officeDocument/2006/relationships/slide" Target="slides/slide522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535" Type="http://schemas.openxmlformats.org/officeDocument/2006/relationships/slide" Target="slides/slide533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546" Type="http://schemas.openxmlformats.org/officeDocument/2006/relationships/font" Target="fonts/font4.fntdata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515" Type="http://schemas.openxmlformats.org/officeDocument/2006/relationships/slide" Target="slides/slide513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557" Type="http://schemas.openxmlformats.org/officeDocument/2006/relationships/presProps" Target="presProps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26" Type="http://schemas.openxmlformats.org/officeDocument/2006/relationships/slide" Target="slides/slide524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537" Type="http://schemas.openxmlformats.org/officeDocument/2006/relationships/slide" Target="slides/slide535.xml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506" Type="http://schemas.openxmlformats.org/officeDocument/2006/relationships/slide" Target="slides/slide504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548" Type="http://schemas.openxmlformats.org/officeDocument/2006/relationships/font" Target="fonts/font6.fntdata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517" Type="http://schemas.openxmlformats.org/officeDocument/2006/relationships/slide" Target="slides/slide515.xml"/><Relationship Id="rId559" Type="http://schemas.openxmlformats.org/officeDocument/2006/relationships/theme" Target="theme/theme1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528" Type="http://schemas.openxmlformats.org/officeDocument/2006/relationships/slide" Target="slides/slide526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539" Type="http://schemas.openxmlformats.org/officeDocument/2006/relationships/slide" Target="slides/slide537.xml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550" Type="http://schemas.openxmlformats.org/officeDocument/2006/relationships/font" Target="fonts/font8.fntdata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519" Type="http://schemas.openxmlformats.org/officeDocument/2006/relationships/slide" Target="slides/slide517.xml"/><Relationship Id="rId116" Type="http://schemas.openxmlformats.org/officeDocument/2006/relationships/slide" Target="slides/slide114.xml"/><Relationship Id="rId158" Type="http://schemas.openxmlformats.org/officeDocument/2006/relationships/slide" Target="slides/slide156.xml"/><Relationship Id="rId323" Type="http://schemas.openxmlformats.org/officeDocument/2006/relationships/slide" Target="slides/slide321.xml"/><Relationship Id="rId530" Type="http://schemas.openxmlformats.org/officeDocument/2006/relationships/slide" Target="slides/slide528.xml"/><Relationship Id="rId20" Type="http://schemas.openxmlformats.org/officeDocument/2006/relationships/slide" Target="slides/slide18.xml"/><Relationship Id="rId62" Type="http://schemas.openxmlformats.org/officeDocument/2006/relationships/slide" Target="slides/slide60.xml"/><Relationship Id="rId365" Type="http://schemas.openxmlformats.org/officeDocument/2006/relationships/slide" Target="slides/slide363.xml"/><Relationship Id="rId225" Type="http://schemas.openxmlformats.org/officeDocument/2006/relationships/slide" Target="slides/slide223.xml"/><Relationship Id="rId267" Type="http://schemas.openxmlformats.org/officeDocument/2006/relationships/slide" Target="slides/slide265.xml"/><Relationship Id="rId432" Type="http://schemas.openxmlformats.org/officeDocument/2006/relationships/slide" Target="slides/slide430.xml"/><Relationship Id="rId474" Type="http://schemas.openxmlformats.org/officeDocument/2006/relationships/slide" Target="slides/slide472.xml"/><Relationship Id="rId127" Type="http://schemas.openxmlformats.org/officeDocument/2006/relationships/slide" Target="slides/slide125.xml"/><Relationship Id="rId31" Type="http://schemas.openxmlformats.org/officeDocument/2006/relationships/slide" Target="slides/slide29.xml"/><Relationship Id="rId73" Type="http://schemas.openxmlformats.org/officeDocument/2006/relationships/slide" Target="slides/slide71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76" Type="http://schemas.openxmlformats.org/officeDocument/2006/relationships/slide" Target="slides/slide374.xml"/><Relationship Id="rId54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36" Type="http://schemas.openxmlformats.org/officeDocument/2006/relationships/slide" Target="slides/slide234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43" Type="http://schemas.openxmlformats.org/officeDocument/2006/relationships/slide" Target="slides/slide441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552" Type="http://schemas.openxmlformats.org/officeDocument/2006/relationships/font" Target="fonts/font10.fntdata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521" Type="http://schemas.openxmlformats.org/officeDocument/2006/relationships/slide" Target="slides/slide519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532" Type="http://schemas.openxmlformats.org/officeDocument/2006/relationships/slide" Target="slides/slide530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543" Type="http://schemas.openxmlformats.org/officeDocument/2006/relationships/font" Target="fonts/font1.fntdata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554" Type="http://schemas.openxmlformats.org/officeDocument/2006/relationships/font" Target="fonts/font12.fntdata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23" Type="http://schemas.openxmlformats.org/officeDocument/2006/relationships/slide" Target="slides/slide52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534" Type="http://schemas.openxmlformats.org/officeDocument/2006/relationships/slide" Target="slides/slide532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503" Type="http://schemas.openxmlformats.org/officeDocument/2006/relationships/slide" Target="slides/slide501.xml"/><Relationship Id="rId545" Type="http://schemas.openxmlformats.org/officeDocument/2006/relationships/font" Target="fonts/font3.fntdata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89" Type="http://schemas.openxmlformats.org/officeDocument/2006/relationships/slide" Target="slides/slide487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556" Type="http://schemas.openxmlformats.org/officeDocument/2006/relationships/commentAuthors" Target="commentAuthor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525" Type="http://schemas.openxmlformats.org/officeDocument/2006/relationships/slide" Target="slides/slide523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36" Type="http://schemas.openxmlformats.org/officeDocument/2006/relationships/slide" Target="slides/slide534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547" Type="http://schemas.openxmlformats.org/officeDocument/2006/relationships/font" Target="fonts/font5.fntdata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516" Type="http://schemas.openxmlformats.org/officeDocument/2006/relationships/slide" Target="slides/slide514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558" Type="http://schemas.openxmlformats.org/officeDocument/2006/relationships/viewProps" Target="viewProps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527" Type="http://schemas.openxmlformats.org/officeDocument/2006/relationships/slide" Target="slides/slide525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538" Type="http://schemas.openxmlformats.org/officeDocument/2006/relationships/slide" Target="slides/slide536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49" Type="http://schemas.openxmlformats.org/officeDocument/2006/relationships/font" Target="fonts/font7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560" Type="http://schemas.openxmlformats.org/officeDocument/2006/relationships/tableStyles" Target="tableStyles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518" Type="http://schemas.openxmlformats.org/officeDocument/2006/relationships/slide" Target="slides/slide516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529" Type="http://schemas.openxmlformats.org/officeDocument/2006/relationships/slide" Target="slides/slide527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540" Type="http://schemas.openxmlformats.org/officeDocument/2006/relationships/slide" Target="slides/slide538.xml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slide" Target="slides/slide482.xml"/><Relationship Id="rId137" Type="http://schemas.openxmlformats.org/officeDocument/2006/relationships/slide" Target="slides/slide135.xml"/><Relationship Id="rId302" Type="http://schemas.openxmlformats.org/officeDocument/2006/relationships/slide" Target="slides/slide300.xml"/><Relationship Id="rId344" Type="http://schemas.openxmlformats.org/officeDocument/2006/relationships/slide" Target="slides/slide342.xml"/><Relationship Id="rId41" Type="http://schemas.openxmlformats.org/officeDocument/2006/relationships/slide" Target="slides/slide39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86" Type="http://schemas.openxmlformats.org/officeDocument/2006/relationships/slide" Target="slides/slide384.xml"/><Relationship Id="rId551" Type="http://schemas.openxmlformats.org/officeDocument/2006/relationships/font" Target="fonts/font9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46" Type="http://schemas.openxmlformats.org/officeDocument/2006/relationships/slide" Target="slides/slide244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53" Type="http://schemas.openxmlformats.org/officeDocument/2006/relationships/slide" Target="slides/slide451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52" Type="http://schemas.openxmlformats.org/officeDocument/2006/relationships/slide" Target="slides/slide50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355" Type="http://schemas.openxmlformats.org/officeDocument/2006/relationships/slide" Target="slides/slide353.xml"/><Relationship Id="rId397" Type="http://schemas.openxmlformats.org/officeDocument/2006/relationships/slide" Target="slides/slide395.xml"/><Relationship Id="rId520" Type="http://schemas.openxmlformats.org/officeDocument/2006/relationships/slide" Target="slides/slide518.xml"/><Relationship Id="rId215" Type="http://schemas.openxmlformats.org/officeDocument/2006/relationships/slide" Target="slides/slide213.xml"/><Relationship Id="rId257" Type="http://schemas.openxmlformats.org/officeDocument/2006/relationships/slide" Target="slides/slide255.xml"/><Relationship Id="rId422" Type="http://schemas.openxmlformats.org/officeDocument/2006/relationships/slide" Target="slides/slide420.xml"/><Relationship Id="rId464" Type="http://schemas.openxmlformats.org/officeDocument/2006/relationships/slide" Target="slides/slide462.xml"/><Relationship Id="rId299" Type="http://schemas.openxmlformats.org/officeDocument/2006/relationships/slide" Target="slides/slide297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66" Type="http://schemas.openxmlformats.org/officeDocument/2006/relationships/slide" Target="slides/slide364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74" Type="http://schemas.openxmlformats.org/officeDocument/2006/relationships/slide" Target="slides/slide72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237" Type="http://schemas.openxmlformats.org/officeDocument/2006/relationships/slide" Target="slides/slide235.xml"/><Relationship Id="rId444" Type="http://schemas.openxmlformats.org/officeDocument/2006/relationships/slide" Target="slides/slide442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22" Type="http://schemas.openxmlformats.org/officeDocument/2006/relationships/slide" Target="slides/slide520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399" Type="http://schemas.openxmlformats.org/officeDocument/2006/relationships/slide" Target="slides/slide3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044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743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432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023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38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6179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75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867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0550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006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305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244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4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490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49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911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250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449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08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622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3859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9030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347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0866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7802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821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4309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630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34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1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078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792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229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275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974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640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436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514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7989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21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3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666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03402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041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6085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9581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3995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1515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39662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829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2553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60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8131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74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6767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07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049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1754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43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268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845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0836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1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4125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360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4070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471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92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2350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1692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115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473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9890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13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881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6757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711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0438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3999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2380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3487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9966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540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8606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08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718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5538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7172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38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658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4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84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4565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3424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985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86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1865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7183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7861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4487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194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1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3128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5608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3784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4747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4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8182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891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9894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093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1644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7360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9099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7656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97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434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6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1123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7278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9682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1576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5293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551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729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1327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5717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4247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1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320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18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5304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8055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6672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585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0845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6954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9614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424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23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915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6377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3715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830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9497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6239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6955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164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1479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8194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03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97331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632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276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67877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8507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4376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205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3102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3602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8484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1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5005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7547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9196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1949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4714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2499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543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26611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1654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5834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3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5392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8085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5012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4117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7238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26906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0766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5452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495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8051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459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1157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0672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1263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6284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4231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3871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6668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546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1556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99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9907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3097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2653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8415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371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890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12609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6174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78158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2164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36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03275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4730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0886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86830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427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155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288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2270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1777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35996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8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92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75245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92244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702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1295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2058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2260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942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74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7391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15558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6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0093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570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60776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1630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3894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78260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555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3046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1103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2926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3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8374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3263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6311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06658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382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00418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53257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70410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5321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3931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20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693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61104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4524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36112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53029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59403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3287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26837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622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7835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51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2086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72215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207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03382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71450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70869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29222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40143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7692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4942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47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8007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60510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6321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24514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67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32984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5634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1559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1337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7354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12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50476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38382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60262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08150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581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67905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01268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92124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60972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24471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1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63152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8636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4196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20783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63196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4569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33509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163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72015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8016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856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42268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75232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8582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358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41622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4855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81482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77596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067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592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9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7594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7668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54939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86336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65741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98421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75156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10694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91937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113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5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93486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20491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227707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0825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23227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90556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22843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87690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65236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94362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6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6002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7016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58544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5715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50380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61139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67242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42542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58347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38294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85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2315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2338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71550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37724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01164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79772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48078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44386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3493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42743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794570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38827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22950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91061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03784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85348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06351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20756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6047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19182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760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10532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87918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33964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81882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87946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8197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41678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15446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80644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3120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51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33442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22315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86436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5998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13327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47357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01103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88176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2229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75368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30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44023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09665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83783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418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50276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93265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1319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93075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59570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85769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49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90240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22080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26674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64884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04638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72933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14648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93778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72387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52932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42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10290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41813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49016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34159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5154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6809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10675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578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94966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6203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964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41628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28684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44813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81881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3196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23900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7348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3118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32127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72479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9534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87343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61634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05335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320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16889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97026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77771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632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31521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623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5497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21858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70743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75363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60544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9741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07727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8101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96957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85507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81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79698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22888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5461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90204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1355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52123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50789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76874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20085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41784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3309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14575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48112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41594"/>
      </p:ext>
    </p:extLst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48489"/>
      </p:ext>
    </p:extLst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16398"/>
      </p:ext>
    </p:extLst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93995"/>
      </p:ext>
    </p:extLst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80109"/>
      </p:ext>
    </p:extLst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37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686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87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424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4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1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77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19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145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6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153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6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9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89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072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731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2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234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02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422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33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272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78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73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384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126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2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316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679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204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799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01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824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80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124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481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17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845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980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779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060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055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85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257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047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90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4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69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python_intermedi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1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1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maps/@37.5725254,126.9756429,17z?hl=ko" TargetMode="External"/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파이썬 중급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083871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완벽 가이드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M.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인사이트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(insight)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5459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Cookbook</a:t>
            </a: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브라이언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K.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존스 공저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인피니티북스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84651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13175" y="317401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분석 </a:t>
            </a:r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송석리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이현아 저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 dirty="0"/>
          </a:p>
        </p:txBody>
      </p:sp>
      <p:pic>
        <p:nvPicPr>
          <p:cNvPr id="1026" name="Picture 2" descr="파이썬 완벽 가이드">
            <a:extLst>
              <a:ext uri="{FF2B5EF4-FFF2-40B4-BE49-F238E27FC236}">
                <a16:creationId xmlns:a16="http://schemas.microsoft.com/office/drawing/2014/main" id="{D8AA0A9B-8348-42DB-BB56-581CA313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1492737"/>
            <a:ext cx="1304352" cy="166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Cookbook ">
            <a:extLst>
              <a:ext uri="{FF2B5EF4-FFF2-40B4-BE49-F238E27FC236}">
                <a16:creationId xmlns:a16="http://schemas.microsoft.com/office/drawing/2014/main" id="{F3693ACB-56ED-4B82-8F3E-C8F19CD6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59" y="1492738"/>
            <a:ext cx="1220934" cy="1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모두의 데이터 분석 with 파이썬">
            <a:extLst>
              <a:ext uri="{FF2B5EF4-FFF2-40B4-BE49-F238E27FC236}">
                <a16:creationId xmlns:a16="http://schemas.microsoft.com/office/drawing/2014/main" id="{49C202D9-5F1F-45BF-8EFA-8A9CAE16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75" y="1399503"/>
            <a:ext cx="1411400" cy="18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9474BD-8F5A-4F32-AB59-FEF902B10F6D}"/>
              </a:ext>
            </a:extLst>
          </p:cNvPr>
          <p:cNvSpPr/>
          <p:nvPr/>
        </p:nvSpPr>
        <p:spPr>
          <a:xfrm>
            <a:off x="1083871" y="5962092"/>
            <a:ext cx="24610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과학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드미트리 지노비에프 저 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8A4598-96F2-4ED4-BC8C-80CBE8C064F3}"/>
              </a:ext>
            </a:extLst>
          </p:cNvPr>
          <p:cNvSpPr/>
          <p:nvPr/>
        </p:nvSpPr>
        <p:spPr>
          <a:xfrm>
            <a:off x="4135459" y="5962092"/>
            <a:ext cx="2601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실무자를 위한 파이썬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100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제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오승환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정보문화사</a:t>
            </a:r>
            <a:endParaRPr lang="ko-KR" altLang="en-US" sz="11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56EDD8-8A3A-4FDF-8DDA-3DC813AC370F}"/>
              </a:ext>
            </a:extLst>
          </p:cNvPr>
          <p:cNvSpPr/>
          <p:nvPr/>
        </p:nvSpPr>
        <p:spPr>
          <a:xfrm>
            <a:off x="7213175" y="596209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인 프랙티스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마크 서머필드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위키북스</a:t>
            </a:r>
            <a:endParaRPr lang="ko-KR" altLang="en-US" sz="1100"/>
          </a:p>
        </p:txBody>
      </p:sp>
      <p:pic>
        <p:nvPicPr>
          <p:cNvPr id="1032" name="Picture 8" descr="모두의 데이터 과학 with 파이썬">
            <a:extLst>
              <a:ext uri="{FF2B5EF4-FFF2-40B4-BE49-F238E27FC236}">
                <a16:creationId xmlns:a16="http://schemas.microsoft.com/office/drawing/2014/main" id="{386551BA-57C8-4052-A33D-93C69241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4114317"/>
            <a:ext cx="1411400" cy="184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실무자를 위한 파이썬 Python 100제">
            <a:extLst>
              <a:ext uri="{FF2B5EF4-FFF2-40B4-BE49-F238E27FC236}">
                <a16:creationId xmlns:a16="http://schemas.microsoft.com/office/drawing/2014/main" id="{C49BC8EF-4CE8-4BF0-90FD-A149B3AD4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75" y="4142481"/>
            <a:ext cx="1411400" cy="17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파이썬 인 프랙티스">
            <a:extLst>
              <a:ext uri="{FF2B5EF4-FFF2-40B4-BE49-F238E27FC236}">
                <a16:creationId xmlns:a16="http://schemas.microsoft.com/office/drawing/2014/main" id="{91730454-928D-4D33-A2DA-CA0B7C40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95" y="4112473"/>
            <a:ext cx="1411400" cy="18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93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547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Proxy(a)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AC7C22-E5AE-4D06-9773-5E81E4A87D77}"/>
              </a:ext>
            </a:extLst>
          </p:cNvPr>
          <p:cNvSpPr/>
          <p:nvPr/>
        </p:nvSpPr>
        <p:spPr>
          <a:xfrm>
            <a:off x="1211764" y="4645154"/>
            <a:ext cx="8015834" cy="134599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025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5" y="901054"/>
            <a:ext cx="3868236" cy="56838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A4172F-04D7-4431-855F-FD4F5E9D396F}"/>
              </a:ext>
            </a:extLst>
          </p:cNvPr>
          <p:cNvSpPr/>
          <p:nvPr/>
        </p:nvSpPr>
        <p:spPr>
          <a:xfrm>
            <a:off x="7478889" y="1467556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Base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E50A6E-7431-4270-9CCD-514460CD8860}"/>
              </a:ext>
            </a:extLst>
          </p:cNvPr>
          <p:cNvSpPr/>
          <p:nvPr/>
        </p:nvSpPr>
        <p:spPr>
          <a:xfrm>
            <a:off x="7478888" y="1869193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C89E55-C21B-4C22-A10E-9376F8437C68}"/>
              </a:ext>
            </a:extLst>
          </p:cNvPr>
          <p:cNvSpPr/>
          <p:nvPr/>
        </p:nvSpPr>
        <p:spPr>
          <a:xfrm>
            <a:off x="6321777" y="2782712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8F9D28-5310-49DF-A679-818E549B1E8A}"/>
              </a:ext>
            </a:extLst>
          </p:cNvPr>
          <p:cNvSpPr/>
          <p:nvPr/>
        </p:nvSpPr>
        <p:spPr>
          <a:xfrm>
            <a:off x="6321776" y="3184349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0E9E2-7D13-416F-B87A-7FC11C7AE3F2}"/>
              </a:ext>
            </a:extLst>
          </p:cNvPr>
          <p:cNvSpPr/>
          <p:nvPr/>
        </p:nvSpPr>
        <p:spPr>
          <a:xfrm>
            <a:off x="8822266" y="2782712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2158C0-5AFC-4255-A83A-DC012B111B5A}"/>
              </a:ext>
            </a:extLst>
          </p:cNvPr>
          <p:cNvSpPr/>
          <p:nvPr/>
        </p:nvSpPr>
        <p:spPr>
          <a:xfrm>
            <a:off x="8822265" y="3184349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03BC4D8-ED3B-4D61-B8ED-07B57411D099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6900333" y="2270830"/>
            <a:ext cx="1157111" cy="511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C6E530-31F2-494F-A9AD-94995A4F315E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057444" y="2270830"/>
            <a:ext cx="1343378" cy="511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0AE9F-83F2-4D36-9A6F-97213C4DFD6C}"/>
              </a:ext>
            </a:extLst>
          </p:cNvPr>
          <p:cNvSpPr/>
          <p:nvPr/>
        </p:nvSpPr>
        <p:spPr>
          <a:xfrm>
            <a:off x="7505698" y="4139143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F59F68-CEBF-4D86-94B8-27FB51105333}"/>
              </a:ext>
            </a:extLst>
          </p:cNvPr>
          <p:cNvSpPr/>
          <p:nvPr/>
        </p:nvSpPr>
        <p:spPr>
          <a:xfrm>
            <a:off x="7505697" y="4540780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B108CB-D123-498A-8FAD-5861534CF85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flipH="1" flipV="1">
            <a:off x="6900332" y="3585986"/>
            <a:ext cx="1183922" cy="55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9AA1A0-B7C3-491A-9AF6-4933C5997126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flipV="1">
            <a:off x="8084254" y="3585986"/>
            <a:ext cx="1316567" cy="55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93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4996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실행 하면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Base.__init__()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두 번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225855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5201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269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3021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코드를 수정한다면 올바르게 동작한다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1960393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124171"/>
            <a:ext cx="8017459" cy="4516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name.deleter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AttributeError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("Can't delete attribute")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114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413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SubPerson(Person):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@name.setter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print('Setting name to',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SubPerson).name.__set__(self,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@name.deleter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print('Deleting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SubPerson).name.__delete__(self)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3C5DB3-65CB-46E1-9461-F8CFD5DACBC6}"/>
              </a:ext>
            </a:extLst>
          </p:cNvPr>
          <p:cNvSpPr/>
          <p:nvPr/>
        </p:nvSpPr>
        <p:spPr>
          <a:xfrm>
            <a:off x="1292231" y="5643678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서브 클래스에서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클래스에 정의한 프로퍼티의 기능을 확장하고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01148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339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SubPerson('Guido')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DE601C-9E19-4FF2-8A4D-8EED1176A5EE}"/>
              </a:ext>
            </a:extLst>
          </p:cNvPr>
          <p:cNvSpPr/>
          <p:nvPr/>
        </p:nvSpPr>
        <p:spPr>
          <a:xfrm>
            <a:off x="1211764" y="3429000"/>
            <a:ext cx="8015834" cy="23390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3BE248-A8FF-4994-8C9F-334B83911426}"/>
              </a:ext>
            </a:extLst>
          </p:cNvPr>
          <p:cNvSpPr/>
          <p:nvPr/>
        </p:nvSpPr>
        <p:spPr>
          <a:xfrm>
            <a:off x="1328807" y="5842337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메소드에 도달하기 위한 유일한 방법은 인스턴스 변수가 아닌 클래스 변수로 접근해야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super(SubPerson, SubPerson)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421769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4842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instance.__dict__[self.name]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an int')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instance.__dict__[self.name] = value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__delete__(self, instance):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instance.__dict__[self.name]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BC7C6D-CEB6-4101-BAE4-AE8D836B2856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 등과 같이 추가적 기능을 가진 해로운 종류의 인스턴스 속성을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790457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3862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Integer('x')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 = Integer('y')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p.y = 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2.3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417804-A7D8-49F2-A8BE-DE02908CD89A}"/>
              </a:ext>
            </a:extLst>
          </p:cNvPr>
          <p:cNvSpPr/>
          <p:nvPr/>
        </p:nvSpPr>
        <p:spPr>
          <a:xfrm>
            <a:off x="1211764" y="4952391"/>
            <a:ext cx="8015834" cy="6583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int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완전히 새로운 종류의 인스턴스 속성을 만들려면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기능을 디스크립터 클래스 형태로 정의해야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1665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함수의 특징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클로저와 데코레이터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이터레이터와 제너레이터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코루틴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함수와 함수형 프로그래밍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684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lazyproperty: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self.func = func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self.func(instance)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setattr(instance, self.func.__name__,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value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211764" y="4024892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읽기 전용 속성을 프로퍼티로 정의하고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속성에 접근할 때만 계산하도록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한 번 접근하고 나면 이 값을 캐시해 놓고 다음 번에 접근할 때에는 다시 계산하지 않도록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45784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6451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math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radius):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radius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area')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perimeter(self):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perimeter')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2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Circle(4.0)</a:t>
            </a: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c.radius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1764" y="5735120"/>
            <a:ext cx="8015834" cy="4169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43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3389" y="1505245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area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4048A-2C67-4133-9A46-A4DB37281A6A}"/>
              </a:ext>
            </a:extLst>
          </p:cNvPr>
          <p:cNvSpPr/>
          <p:nvPr/>
        </p:nvSpPr>
        <p:spPr>
          <a:xfrm>
            <a:off x="1211764" y="2318919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E222FB-E371-45F5-B572-7418A289E5F9}"/>
              </a:ext>
            </a:extLst>
          </p:cNvPr>
          <p:cNvSpPr/>
          <p:nvPr/>
        </p:nvSpPr>
        <p:spPr>
          <a:xfrm>
            <a:off x="1213389" y="2734199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A38F9E-92B7-4164-B6FA-DDDAA4786D4A}"/>
              </a:ext>
            </a:extLst>
          </p:cNvPr>
          <p:cNvSpPr/>
          <p:nvPr/>
        </p:nvSpPr>
        <p:spPr>
          <a:xfrm>
            <a:off x="1210139" y="3350363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BDD0C7-D7E1-4B18-B156-60E18598C031}"/>
              </a:ext>
            </a:extLst>
          </p:cNvPr>
          <p:cNvSpPr/>
          <p:nvPr/>
        </p:nvSpPr>
        <p:spPr>
          <a:xfrm>
            <a:off x="1211764" y="3765642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perimeter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027B07-3302-44BB-BE25-0DDD51B115E0}"/>
              </a:ext>
            </a:extLst>
          </p:cNvPr>
          <p:cNvSpPr/>
          <p:nvPr/>
        </p:nvSpPr>
        <p:spPr>
          <a:xfrm>
            <a:off x="1210139" y="457931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A6C013-B888-4B1E-A671-4BA3A675A245}"/>
              </a:ext>
            </a:extLst>
          </p:cNvPr>
          <p:cNvSpPr/>
          <p:nvPr/>
        </p:nvSpPr>
        <p:spPr>
          <a:xfrm>
            <a:off x="1211764" y="4994596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3806B4-EB4B-4712-8504-83F4C63A4FF6}"/>
              </a:ext>
            </a:extLst>
          </p:cNvPr>
          <p:cNvSpPr/>
          <p:nvPr/>
        </p:nvSpPr>
        <p:spPr>
          <a:xfrm>
            <a:off x="1458785" y="556686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area"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 perimeter"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메시지가 한번만 나타나는 점에 주목하자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3406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65608"/>
            <a:ext cx="8829445" cy="5069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Point(Structure):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['x','y']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['radius']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math.pi * self.radius **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C319B-E95C-4C48-B8E3-098B60E0A29B}"/>
              </a:ext>
            </a:extLst>
          </p:cNvPr>
          <p:cNvSpPr/>
          <p:nvPr/>
        </p:nvSpPr>
        <p:spPr>
          <a:xfrm>
            <a:off x="1129601" y="6035040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구조로 사용하는 클래스를  작성하고 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반복적으로 비슷한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매번 작성해야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04810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360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print(s.name, s.shares, s.price)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p.y)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Circle(4.5)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print(c.radius)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 = Stock('ACME', 50)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DB6C72-6A30-4DBF-8F2F-C93190FADD18}"/>
              </a:ext>
            </a:extLst>
          </p:cNvPr>
          <p:cNvSpPr/>
          <p:nvPr/>
        </p:nvSpPr>
        <p:spPr>
          <a:xfrm>
            <a:off x="805771" y="4696357"/>
            <a:ext cx="8829445" cy="123626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50 91.1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3 arguments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89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1352282"/>
            <a:ext cx="8925642" cy="3915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{}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arguments'.format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value)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):]: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kwargs.pop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('Invalid argument(s): {}'.format(','.join(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05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211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price=91.1)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s3 = Stock('ACME', shares=50, price=91.1)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834F38-5E41-484F-9C66-DC9E3DF664BE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매개변수를 지원하기로 결정 했다면 사용할 수 있는 디자인 옵션이 몇 가지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그중 한가지는 키워드 매개변수를 매핑해서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명시된 속성 이름에만 일치하도록 만드는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827278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965608"/>
            <a:ext cx="8925642" cy="4579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 Class variable that specifies expected 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arguments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additional arguments (if any)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extra_args = kwargs.keys() - self._fields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extra_args: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kwargs.pop(name))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kwargs: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TypeError('Duplicate values for {}'.format(','.join(kwargs)))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23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1836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91.1, date='6/1/2020')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3A06A-B429-4675-9A5E-D017558F5656}"/>
              </a:ext>
            </a:extLst>
          </p:cNvPr>
          <p:cNvSpPr/>
          <p:nvPr/>
        </p:nvSpPr>
        <p:spPr>
          <a:xfrm>
            <a:off x="917461" y="3568131"/>
            <a:ext cx="8336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명시되지 않은 구조에 추가적인 속성을 추가하는 수단으로 키워드 매개변수를 사용할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3395228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38911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037107"/>
            <a:ext cx="7461844" cy="1762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add(3,4)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79984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57873" y="3341395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57873" y="383316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57873" y="4380154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57873" y="4871926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978EE-69B0-4BDF-9AB5-012D696BC33B}"/>
              </a:ext>
            </a:extLst>
          </p:cNvPr>
          <p:cNvSpPr/>
          <p:nvPr/>
        </p:nvSpPr>
        <p:spPr>
          <a:xfrm>
            <a:off x="1257873" y="5413370"/>
            <a:ext cx="7461844" cy="755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654B17-8217-491C-816E-70770917C15B}"/>
              </a:ext>
            </a:extLst>
          </p:cNvPr>
          <p:cNvSpPr/>
          <p:nvPr/>
        </p:nvSpPr>
        <p:spPr>
          <a:xfrm>
            <a:off x="1257873" y="6168490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4268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1089967"/>
            <a:ext cx="4780642" cy="1879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Car(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run(self):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5AC02C-0B36-4904-BEFA-A994EDC883ED}"/>
              </a:ext>
            </a:extLst>
          </p:cNvPr>
          <p:cNvSpPr/>
          <p:nvPr/>
        </p:nvSpPr>
        <p:spPr>
          <a:xfrm>
            <a:off x="6965245" y="1089967"/>
            <a:ext cx="145062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00361B-0E6A-437E-8A50-1BCA01D6BA6F}"/>
              </a:ext>
            </a:extLst>
          </p:cNvPr>
          <p:cNvSpPr/>
          <p:nvPr/>
        </p:nvSpPr>
        <p:spPr>
          <a:xfrm>
            <a:off x="6965245" y="1491604"/>
            <a:ext cx="1450622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86E55-A1E8-4996-ABFF-8856F688529B}"/>
              </a:ext>
            </a:extLst>
          </p:cNvPr>
          <p:cNvSpPr/>
          <p:nvPr/>
        </p:nvSpPr>
        <p:spPr>
          <a:xfrm>
            <a:off x="6965245" y="2370376"/>
            <a:ext cx="145062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B00318-B3FF-4F04-9B8B-930DD360B1C9}"/>
              </a:ext>
            </a:extLst>
          </p:cNvPr>
          <p:cNvSpPr/>
          <p:nvPr/>
        </p:nvSpPr>
        <p:spPr>
          <a:xfrm>
            <a:off x="6965245" y="2772013"/>
            <a:ext cx="1450622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C440843-CB09-4086-82EC-F4DAB7AABF7C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7690556" y="1893241"/>
            <a:ext cx="0" cy="477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5868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03222"/>
            <a:ext cx="8829445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 = IStream()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SocketStream()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a.read()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a.write('data')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a)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serialize(None, sys.stdout)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io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IStream.register(io.IOBase)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sys.stdout)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1913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D4D86-4FFB-4524-861F-67949B9B262C}"/>
              </a:ext>
            </a:extLst>
          </p:cNvPr>
          <p:cNvSpPr/>
          <p:nvPr/>
        </p:nvSpPr>
        <p:spPr>
          <a:xfrm>
            <a:off x="805771" y="1130121"/>
            <a:ext cx="8829445" cy="21797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abstract class IStream with abstract methods read, write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writing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IStream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5EBDFF-D4E9-49B3-9B39-66E9C35F5C4F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인터페이스나 추상 베이스 클래스 역할을 하는 클래스를 정의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이 클래스는 타입 확인을 하고 특정 메소드가 서브 클래스에 구현되었는지 보장한다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38155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903222"/>
            <a:ext cx="5260178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method1(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staticmethod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method2():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89DA6D-FCE6-42EB-B508-4D345291FCA9}"/>
              </a:ext>
            </a:extLst>
          </p:cNvPr>
          <p:cNvSpPr/>
          <p:nvPr/>
        </p:nvSpPr>
        <p:spPr>
          <a:xfrm>
            <a:off x="6272854" y="1301449"/>
            <a:ext cx="3798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스태틱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프로퍼티에도 적용할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다만 함수 정의 직전에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40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8750352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collections.abc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bisect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collections.Sequence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initial=None):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sorted(initial) if initial is not None else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add(self, item):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bisect.insort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item)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25330E-82A0-474F-964D-E9DEC653351C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리스트나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내장 컨테이너와 비슷하게 동작하는 커스텀 클래스를 구현하고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921575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4375176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items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([5, 1, 3])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print(items[-1])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(-10)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print(items[1:4])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print(3 in items)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for n in items: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print(n)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11ABF-17C4-42E0-A21C-B14CDA43E9B9}"/>
              </a:ext>
            </a:extLst>
          </p:cNvPr>
          <p:cNvSpPr/>
          <p:nvPr/>
        </p:nvSpPr>
        <p:spPr>
          <a:xfrm>
            <a:off x="5220494" y="1107583"/>
            <a:ext cx="4414722" cy="385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[-10, 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-10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A19673-5110-47B4-8704-759F21CF4EC3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"SortedItems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인스턴스는 보통의 시퀀스와 동일한 동작을 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인덱싱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len(), in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자르기 등 일반적인 연산을 모두 지원한다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7920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4481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print('A.spam')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print('A.foo')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 = A()  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print('B.bar')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getattr(self._a,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085A9-851B-4879-A7F7-38A5BCEB3857}"/>
              </a:ext>
            </a:extLst>
          </p:cNvPr>
          <p:cNvSpPr/>
          <p:nvPr/>
        </p:nvSpPr>
        <p:spPr>
          <a:xfrm>
            <a:off x="822780" y="575041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인스턴스가 속성에 대한 접근을 내부 인스턴스로 델리게이트해서 상속의 대안으로 사용하거나 프록시 구현을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3404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287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b.bar()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b.spam(42)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2395471"/>
            <a:ext cx="8750352" cy="676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B.bar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329416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"__getattr__()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메소드는 속성을 찾아 보는 도구 모음 정도로 생각하면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메소드는 코드가 존재하지 않는 속성에 접근하려 할 때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나온 코드에서 정의하지 않은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접근을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델리케이트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705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5402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obj):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self._obj = obj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getattr(self._obj, name)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__setattr__(self, name,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super().__setattr__(name,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print('setattr:',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setattr(self._obj,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super().__delattr__(name)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print('delattr:',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delattr(self._obj,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940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580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Spam: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bar(self,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Proxy(s)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4687909"/>
            <a:ext cx="8750352" cy="13329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bar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Spam.bar: 2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setattr: x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45318" y="6020872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델리게이트의 또 다른 예제로 프록시 구현이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프록시 클래스를 사용하려면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다른 인스턴스를 감싸면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13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35928" y="1227300"/>
            <a:ext cx="7461844" cy="1062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add1 = add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add1(3,4)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35928" y="2289658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35928" y="2822012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print(type(add1))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35928" y="3313784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35928" y="3831517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35928" y="432328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087FD-51B3-4354-923E-963452CBA355}"/>
              </a:ext>
            </a:extLst>
          </p:cNvPr>
          <p:cNvSpPr/>
          <p:nvPr/>
        </p:nvSpPr>
        <p:spPr>
          <a:xfrm>
            <a:off x="1235928" y="4822376"/>
            <a:ext cx="7461844" cy="49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ADE62-86AA-48AF-90C1-EC7D77221B83}"/>
              </a:ext>
            </a:extLst>
          </p:cNvPr>
          <p:cNvSpPr/>
          <p:nvPr/>
        </p:nvSpPr>
        <p:spPr>
          <a:xfrm>
            <a:off x="1235928" y="531815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756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3979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ListLike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429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983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ListLike()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a.append(2)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a.insert(0,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a.sort()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print(a[0])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3090930"/>
            <a:ext cx="8750352" cy="566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986010"/>
            <a:ext cx="87954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ListLike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만들려고 하면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append()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일반적인 리스트 메소드를 지원한다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검색 등의 연산은 지원하지 않는다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연산을 지원하려면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수동으로 관련된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059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419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986F52-0DFC-4BBF-8C97-DF1573565640}"/>
              </a:ext>
            </a:extLst>
          </p:cNvPr>
          <p:cNvSpPr/>
          <p:nvPr/>
        </p:nvSpPr>
        <p:spPr>
          <a:xfrm>
            <a:off x="822780" y="495373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클래스를 작성 중인데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init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제공하는 방식 이외에 여러 가지 방식으로 인스턴스를 생성할 수 있도록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588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348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print(a.year, a.month, a.day)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print(b.year, b.month, b.day)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NewDate(Date):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NewDate.today()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Date instance:', 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NewDate instance:', NewDate)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7AAD70-70AA-4B0A-AB46-DDD1AFF1EEAC}"/>
              </a:ext>
            </a:extLst>
          </p:cNvPr>
          <p:cNvSpPr/>
          <p:nvPr/>
        </p:nvSpPr>
        <p:spPr>
          <a:xfrm>
            <a:off x="845318" y="4456090"/>
            <a:ext cx="8750352" cy="11526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Date instance: &lt;class '__main__.Date'&gt;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NewDate instance: &lt;class '__main__.NewDate'&gt;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생성자를 여러 개 정의하려면 클래스 메소드를 사용해야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612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4346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time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.__new__(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d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인스턴스를 생성해야 하는데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호출을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705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837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Date.__new__(Date)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print(hasattr(d,'year'))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= {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'year' : 2020,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'month' : 6,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'day' :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d.__dict__.update(data)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d.month, d.day)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6054726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__new__()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호출해서 초기화 하지 않은 인스턴스를 생성할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1F965E-9184-4A05-8432-3B96D3635C15}"/>
              </a:ext>
            </a:extLst>
          </p:cNvPr>
          <p:cNvSpPr/>
          <p:nvPr/>
        </p:nvSpPr>
        <p:spPr>
          <a:xfrm>
            <a:off x="845318" y="4945488"/>
            <a:ext cx="8750352" cy="10818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&lt;__main__.Date object at 0x0000017824404D48&gt;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6601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65914"/>
            <a:ext cx="8750352" cy="5477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'Node({!r:})'.format(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parent.setter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parent(self, node):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weakref.ref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5363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26901"/>
            <a:ext cx="8750352" cy="2685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Node('parent')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c1 = Node('c1')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c2 = Node('c2')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(c1)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root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812146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Node('parent')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22780" y="461229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순환이 있는 자료 구조를 생성하는 프로그램에서 메모리 관리의 문제가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45318" y="533098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 참조가 있는 구조에서는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weakref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라이브러리를 사용하는 약한 참조로 만드는 것을 고려해야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9159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445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Data()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8522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6307"/>
            <a:ext cx="8750352" cy="2069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Data()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a.add_child(Node())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043878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45318" y="3789457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부모노드와 자식노드가 상호 참조하는 경우 노드가 삭제되지 않는다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22780" y="588169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가비지 컬렉터를 강제로 실행하면 메모리가 해지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가비지 컬렉터가 언제 동작할 지는 알수가 없다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E84F88-8A46-4450-BB55-10AABC6D9CD2}"/>
              </a:ext>
            </a:extLst>
          </p:cNvPr>
          <p:cNvSpPr/>
          <p:nvPr/>
        </p:nvSpPr>
        <p:spPr>
          <a:xfrm>
            <a:off x="845318" y="4539900"/>
            <a:ext cx="8750352" cy="702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gc.collect()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A7BDDA-EF95-431F-97A2-64A19F08C069}"/>
              </a:ext>
            </a:extLst>
          </p:cNvPr>
          <p:cNvSpPr/>
          <p:nvPr/>
        </p:nvSpPr>
        <p:spPr>
          <a:xfrm>
            <a:off x="845318" y="5240567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07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539827" y="1095494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파이썬에서는 함수가 객체이다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563799"/>
            <a:ext cx="7461844" cy="71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add1</a:t>
            </a:r>
          </a:p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282342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8BCD2-5BA6-4585-803D-3957ACDBFB68}"/>
              </a:ext>
            </a:extLst>
          </p:cNvPr>
          <p:cNvSpPr/>
          <p:nvPr/>
        </p:nvSpPr>
        <p:spPr>
          <a:xfrm>
            <a:off x="1338682" y="3628339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BF015-DE79-4EC4-95A2-825A289DE119}"/>
              </a:ext>
            </a:extLst>
          </p:cNvPr>
          <p:cNvSpPr/>
          <p:nvPr/>
        </p:nvSpPr>
        <p:spPr>
          <a:xfrm>
            <a:off x="1338682" y="4808748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8BC4A-F7C9-423D-BAD5-3BE90C78F9ED}"/>
              </a:ext>
            </a:extLst>
          </p:cNvPr>
          <p:cNvSpPr txBox="1"/>
          <p:nvPr/>
        </p:nvSpPr>
        <p:spPr>
          <a:xfrm>
            <a:off x="1404518" y="319674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47C3E-C74E-44B0-BEB0-F8FF0EB8BF8F}"/>
              </a:ext>
            </a:extLst>
          </p:cNvPr>
          <p:cNvSpPr txBox="1"/>
          <p:nvPr/>
        </p:nvSpPr>
        <p:spPr>
          <a:xfrm>
            <a:off x="1404518" y="43562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AD9763-0C80-4F61-B098-15E75614F8D5}"/>
              </a:ext>
            </a:extLst>
          </p:cNvPr>
          <p:cNvSpPr/>
          <p:nvPr/>
        </p:nvSpPr>
        <p:spPr>
          <a:xfrm>
            <a:off x="4142601" y="4027015"/>
            <a:ext cx="2154072" cy="78173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2C08A7-1DCB-49F6-8000-7AD570804520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487168" y="3888917"/>
            <a:ext cx="1655433" cy="52896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B695F4-081E-4AC5-BA9C-BD27CAC854A7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487168" y="4417882"/>
            <a:ext cx="1655433" cy="65144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D22B41-ABFF-4D58-BDB8-055637340497}"/>
              </a:ext>
            </a:extLst>
          </p:cNvPr>
          <p:cNvSpPr/>
          <p:nvPr/>
        </p:nvSpPr>
        <p:spPr>
          <a:xfrm>
            <a:off x="4140886" y="4808748"/>
            <a:ext cx="2154072" cy="48545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refcount=2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A62BE-B6D6-4606-85EF-BFE2817A7EFE}"/>
              </a:ext>
            </a:extLst>
          </p:cNvPr>
          <p:cNvSpPr/>
          <p:nvPr/>
        </p:nvSpPr>
        <p:spPr>
          <a:xfrm>
            <a:off x="4140886" y="3651787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function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046BA3-F45C-4526-B8AD-7EA4C0600054}"/>
              </a:ext>
            </a:extLst>
          </p:cNvPr>
          <p:cNvCxnSpPr/>
          <p:nvPr/>
        </p:nvCxnSpPr>
        <p:spPr>
          <a:xfrm>
            <a:off x="3048000" y="4617156"/>
            <a:ext cx="169333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694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844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Room: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length, width):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self.length = length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self.width = width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self.square_feet = self.length * self.width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House: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style):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self.style = style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 = list()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439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living_space_footage(self):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sum(r.square_feet for r in self.rooms)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add_room(self, room):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self.rooms.append(room)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'{}: {} square foot {}'.format(self.name,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self.living_space_footage,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self.style)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__eq__(self,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== other.living_space_footage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__lt__(self,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&lt; other.living_space_footage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6829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 = House('h1', 'Cape')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h1.add_room(Room('Kitchen',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h1.add_room(Room('Office', 12, 12))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 = House('h2', 'Ranch')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h2.add_room(Room('Kitchen', 12, 16))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 = House('h3', 'Split')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h3.add_room(Room('Office',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h3.add_room(Room('Kitchen', 15, 17))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houses = [h1, h2, h3]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8714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14037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h1 bigger than h2?", h1 &gt; h2)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smaller than h3?", h2 &lt; h3)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greater than or equal to h1?", h2 &gt;= h1)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one is biggest?", max(houses))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is smallest?", min(houses))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6776CA-97CA-47D3-BDEB-C9472F592219}"/>
              </a:ext>
            </a:extLst>
          </p:cNvPr>
          <p:cNvSpPr/>
          <p:nvPr/>
        </p:nvSpPr>
        <p:spPr>
          <a:xfrm>
            <a:off x="845318" y="2604752"/>
            <a:ext cx="8750352" cy="14037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h1 bigger than h2?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smaller than h3?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greater than or equal to h1? 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one is biggest? h3: 1101 square foot Split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is smallest? h2: 846 square foot Ranch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B32BD-B88F-4A99-ADBB-A4FBE564D245}"/>
              </a:ext>
            </a:extLst>
          </p:cNvPr>
          <p:cNvSpPr/>
          <p:nvPr/>
        </p:nvSpPr>
        <p:spPr>
          <a:xfrm>
            <a:off x="800242" y="415592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 비교 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(&gt;=,!=,&lt;=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 클래스 인스턴스를 비교하고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특별 메소드를 너무 많이 작성하고 싶지는 않다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5303102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functools.total_ordering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사용하면   과정을 단순화할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클래스에 데코레이터를 붙이고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__eq__()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비교 메소드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(__lt__,__le__,__gt__,__ge__)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하나만 더 정의하면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6775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698139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143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처리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로깅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타이밍 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하는 래퍼 레이어를 넣고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5778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코드를 감싸려면 데코레이터 함수를 정의한다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0.004880189895629883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0.46359729766845703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025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Decorator that reports the execution time.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이를 함수에 적용할 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문자열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시그니처와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주요 메타데이터가 사라진다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82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09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Counts 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print('Name:', countdown.__name__)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print('Docstring:', repr(countdown.__doc__))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print('Annotations:', countdown.__annotations__)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00242" y="594214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작성할 때는 언제나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@wraps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래퍼 함수에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10637"/>
            <a:ext cx="8750352" cy="115909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0.004880428314208984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countdown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Docstring: '\n        Counts down\n        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Annotations: {'n': &lt;class 'int'&gt;}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209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decorator1(func):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1')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decorator2(func):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2')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데코레이터를 적용했는데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원본 함수에 접근하고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4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foo(x=a):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2358" y="3355891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 디폴트 파라메타의 값은 함수 정의시에  정해진다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980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print(add(2,3))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print(add.__wrapped__(2,3))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494915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"@wraps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데코레이터를 올바르게 구현했다고 가정하면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 함수에는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__wrapped__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속성으로 접근할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13844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175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매개변수를 받는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9815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22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'example')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979470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외부에 있는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logged()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함수는 매개 변수 인자를 받고 이를 가지고 내부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함수에서 사용하게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23515"/>
            <a:ext cx="8750352" cy="66929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F945AB-FE8D-4A27-9EC0-AAE1DA3D6452}"/>
              </a:ext>
            </a:extLst>
          </p:cNvPr>
          <p:cNvSpPr/>
          <p:nvPr/>
        </p:nvSpPr>
        <p:spPr>
          <a:xfrm>
            <a:off x="845318" y="5292814"/>
            <a:ext cx="8750352" cy="66929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6851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obj)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감싸는 데코레이터 함수를 작성하는데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사용자가 실행 시간에 동작성을 변경할 수 있도록 속성을 조절하도록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2799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073776"/>
            <a:ext cx="8750352" cy="4710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Attach setter functions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level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BA0C3-BDEA-4029-B32C-F37EB4558959}"/>
              </a:ext>
            </a:extLst>
          </p:cNvPr>
          <p:cNvSpPr/>
          <p:nvPr/>
        </p:nvSpPr>
        <p:spPr>
          <a:xfrm>
            <a:off x="845318" y="5942146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 선언을 통해 내부 변수를 바꾸는 접근자 함수를 만들어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688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158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countdown2(n):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9110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460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('Add called')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countdown2.set_level(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586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063839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470754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중요한 부분은 래퍼에 속성으로 붙이는 접근자 함수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set_message()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set_level()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등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접근자는 내부 파라미터를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할당을 사용하여  조절 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264794"/>
            <a:ext cx="8750352" cy="201704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0.004878997802734375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0.0058553218841552734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0.004911661148071289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0.0048792362213134766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06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57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=None, *, 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partial(logged, level=level, name=name, message=message)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129856-566E-4E51-9D16-F0040DBF33B8}"/>
              </a:ext>
            </a:extLst>
          </p:cNvPr>
          <p:cNvSpPr/>
          <p:nvPr/>
        </p:nvSpPr>
        <p:spPr>
          <a:xfrm>
            <a:off x="822780" y="547075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"@decorator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같이 매개변수가 없거나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@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decorator(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x,y,z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옵션 매개 변수가 있는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하나를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913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58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sub(x,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-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name='example')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add(2,3)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sub(2,3)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69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items=[]):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items.append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(x)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46989" y="5698380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디폴트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파라메타가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이전 호출 때의 변경 사항을 담고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348979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391596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4559416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498558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8354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956255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DEBUG:__main__:sub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719749" y="302376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데코레이터는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간단한 형식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즉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@logged)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이나 매개변수를 받는 형식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@logged(level=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logging.CRITICAL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name='example') 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사용 가능하다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2141495"/>
            <a:ext cx="8750352" cy="37992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1975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54101437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사용해서 함수에서 타입 확인 강제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88453"/>
            <a:ext cx="8750352" cy="5383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__debug__: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signature(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sig.bind_partial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).arguments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name, value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bound_values.arguments.items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'Argument {} must be {}'.format(name,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8999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사용해서 함수에서 타입 확인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866107"/>
            <a:ext cx="4375176" cy="46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z=int)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spam(x, y, z=42):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y, z)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add(2,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'hello',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spam(1, 'hello', 'world')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CAC4C-A68D-48E0-B8CE-841D16AC6FBE}"/>
              </a:ext>
            </a:extLst>
          </p:cNvPr>
          <p:cNvSpPr/>
          <p:nvPr/>
        </p:nvSpPr>
        <p:spPr>
          <a:xfrm>
            <a:off x="845318" y="5486403"/>
            <a:ext cx="4375176" cy="116511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y must be &lt;class 'int'&gt;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hello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z must be &lt;class 'int'&gt;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5220494" y="863599"/>
            <a:ext cx="4953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매개변수의 타입을 강제적으로 확인하는 기능을 구현하고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55ACF8-6B83-4D00-8B45-F37C7E3F508B}"/>
              </a:ext>
            </a:extLst>
          </p:cNvPr>
          <p:cNvSpPr/>
          <p:nvPr/>
        </p:nvSpPr>
        <p:spPr>
          <a:xfrm>
            <a:off x="5220493" y="1949309"/>
            <a:ext cx="4953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매개변수에 대해서 타입을 명시하거나 혹은 부분만 지정할 수 있어 데코레이터가 거느 정도 유연하다는 점을  알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95836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클래스의 일부로 정의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543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decorator1(self,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decorator2(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2')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 클래스 정의  내부에 정의하고 다른 함수나 메소드에 적용하고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1674712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211184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클래스 내부에 정의하기는 어렵지 않지만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적용할지 순서를 먼저 정렬해야 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1569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grok():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grok()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314423"/>
            <a:ext cx="8750352" cy="74053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284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48325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내장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@property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실제로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getter(), setter(), delete()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가진 클래스이고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데코레이터처럼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동작한다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768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property()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first_name.getter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Person()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'Dave'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926169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9718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4829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Profiled: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)(self)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self.__wrapped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감싸고 싶지만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 결과는 호출 가능 인스턴스가 되도록 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그리고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클래스 정의 내부와 외부에서 모두 사용하고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7787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961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033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3794508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인스턴스로 정의 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__call__()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__get__()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반드시 구현해야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9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2331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items=None):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items is None: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[]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items.append(x)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349423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9672" y="6251712"/>
            <a:ext cx="8318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해결책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지정하고 추가적인 검사를 해주는 것이 좋다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4111590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453775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518120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560737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515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90"/>
            <a:ext cx="8750352" cy="313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ncalls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ncalls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wrapper.ncalls = lambda: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4869894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변수를 데코레이터를 고려해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448608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011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916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838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5550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end - start)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wrapper.ncalls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lambda: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464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37477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D91BD-D775-4AAD-9826-1DBD4DCA9A3C}"/>
              </a:ext>
            </a:extLst>
          </p:cNvPr>
          <p:cNvSpPr/>
          <p:nvPr/>
        </p:nvSpPr>
        <p:spPr>
          <a:xfrm>
            <a:off x="845318" y="5019511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스태틱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메소드에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적용하고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92978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717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print(countdown.ncalls())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D97D1-B962-41D8-84F6-2EE60CC77B50}"/>
              </a:ext>
            </a:extLst>
          </p:cNvPr>
          <p:cNvSpPr/>
          <p:nvPr/>
        </p:nvSpPr>
        <p:spPr>
          <a:xfrm>
            <a:off x="845318" y="5019511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스태틱 메소드에 데코레이터를 적용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하기는 간단하지만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@classmethod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@staticmethod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적용하도록 주의하자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142967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2"/>
            <a:ext cx="8750352" cy="2794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0.0039348602294921875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0.46652650833129883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9845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6"/>
            <a:ext cx="8750352" cy="3561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A simple decorator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print(end-start)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2225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1338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instance_method(self,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class_method(cls,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print(cls,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static_method(n):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294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2717442"/>
            <a:ext cx="8750352" cy="17322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0x000001CB4F9F1848&gt;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0.48311805725097656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'__main__.Spam'&gt;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0.4626448154449463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0.5026047229766846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305595"/>
            <a:ext cx="8750352" cy="141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s.instance_method(10000000)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Spam.class_method(10000000)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Spam.static_method(10000000)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0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가변 인자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(file,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file.write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%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)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sys.stdout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"%d %s %f", 42,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"hello world", 3.45)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708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25041" y="3402781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남아 있는 모든 인수가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튜플로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써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변수에 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006310"/>
            <a:ext cx="7461844" cy="1494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printf(fmt, *args):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fprintf(sys.stdout, fmt, *args)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printf("%d %s %f", 42, "hello world", 3.45)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550102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125041" y="5971346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함수를 호출하고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넘겨준다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064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감싼 함수에 매개변수를 추가하는 데코레이터 작성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5226655"/>
            <a:ext cx="5400936" cy="8070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68947"/>
            <a:ext cx="5400936" cy="4157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optional_debug(func):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debug=False,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debug: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print('Calling', func.__name__)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@optional_debug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spam(a, b, 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print(a, b, 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3, debug=True)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CF090-A204-4B04-86A2-80CECDDFACB6}"/>
              </a:ext>
            </a:extLst>
          </p:cNvPr>
          <p:cNvSpPr/>
          <p:nvPr/>
        </p:nvSpPr>
        <p:spPr>
          <a:xfrm>
            <a:off x="6363916" y="1068947"/>
            <a:ext cx="3778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감싼 함수의 호출 시그니처에 매개변수를 추가하는 데코레이터를 작성하고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하지만 추가한 매개변수는 기존 함수의 호출 방식과 함께 사용할 수 없다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D7885F-A8F4-4554-B7FF-44C9536FB2DD}"/>
              </a:ext>
            </a:extLst>
          </p:cNvPr>
          <p:cNvSpPr/>
          <p:nvPr/>
        </p:nvSpPr>
        <p:spPr>
          <a:xfrm>
            <a:off x="6363915" y="2994338"/>
            <a:ext cx="377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키워드로만 넣을 수 있는 인자를 사용하면 호출 시그니처에 매개변수를 추가할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775449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15822"/>
            <a:ext cx="8750352" cy="533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log_getattribute(cls):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orig_getattribute = cls.__getattribute__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new_getattribute(self,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print('getting:', 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orig_getattribute(self, 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cls.__getattribute__ = new_getattribute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a.spam()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178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4E1297-37E7-4BDA-9DCC-0B6BABA0FDE7}"/>
              </a:ext>
            </a:extLst>
          </p:cNvPr>
          <p:cNvSpPr/>
          <p:nvPr/>
        </p:nvSpPr>
        <p:spPr>
          <a:xfrm>
            <a:off x="845318" y="1229933"/>
            <a:ext cx="8750352" cy="9852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AC1A5A-3C93-4BF5-962C-F727E7B89301}"/>
              </a:ext>
            </a:extLst>
          </p:cNvPr>
          <p:cNvSpPr/>
          <p:nvPr/>
        </p:nvSpPr>
        <p:spPr>
          <a:xfrm>
            <a:off x="845318" y="2601533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상속이나 메타클래스를 사용하지 않고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정의의 일부를 조사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재작성해서 동작성을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672B4B-3E95-4A75-873D-B15BFE44A0DC}"/>
              </a:ext>
            </a:extLst>
          </p:cNvPr>
          <p:cNvSpPr/>
          <p:nvPr/>
        </p:nvSpPr>
        <p:spPr>
          <a:xfrm>
            <a:off x="845318" y="3812147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 코드는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__getattribute__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특별 메소드가 로깅을 수행하도록 하는 클래스 데코레이터이다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2549201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257059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5190188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directly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Spam.grok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NoInstances(type):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TypeError("Can't instantiate directly")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Spam(metaclass=NoInstances):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grok(x):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print('Spam.grok')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Spam.grok(42)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774485" y="595004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싱글톤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(singleton),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캐싱 등 기능 구현을 위해 인스턴스가 생성되는 방법을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898167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Singleton(type):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self.__instance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self.__instance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self.__instance = super().__call__(*args,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Spam(metaclass=Singleton):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463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492062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257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 is b)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3515933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오직 하나의 인스턴스만 생성된다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109798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88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weakref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Cached(type):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self.__cache = weakref.WeakValueDictionary()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args in self.__cache: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self.__cache[args]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obj = super().__call__(*args)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self.__cache[args] =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Spam(metaclass=Cached):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Spam({!r})'.format(name))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298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942823"/>
            <a:ext cx="8750352" cy="115265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b: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c: 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70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b:', a is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c:', a is c)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4450828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캐시 인스턴스를 구현한다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612655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140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OrderedDict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Typed: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type(None)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name=None):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self._name =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self._expected_type):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' +str(self._expected_type))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instance.__dict__[self._name] = value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int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Float(Typed):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float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String(Typed):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str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335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w, y, z):</a:t>
            </a: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print(x,w,y,z)</a:t>
            </a:r>
          </a:p>
          <a:p>
            <a:endParaRPr lang="pl-PL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foo(x=3, y=22,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49850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hello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146417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foo(3, 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4572582"/>
            <a:ext cx="7461844" cy="7909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foo() got multiple values for argument 'w'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257873" y="5495022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"w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 이미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22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채워져 있는데 다시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'hello'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할당하려 하면 안된다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113B2-21D2-4751-823E-68B6963BB81D}"/>
              </a:ext>
            </a:extLst>
          </p:cNvPr>
          <p:cNvSpPr/>
          <p:nvPr/>
        </p:nvSpPr>
        <p:spPr>
          <a:xfrm>
            <a:off x="1257873" y="3112428"/>
            <a:ext cx="7461844" cy="420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foo('hello', 3, z=[1,2], y=22)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734142-37E7-4101-8930-E8A686B00CB0}"/>
              </a:ext>
            </a:extLst>
          </p:cNvPr>
          <p:cNvSpPr/>
          <p:nvPr/>
        </p:nvSpPr>
        <p:spPr>
          <a:xfrm>
            <a:off x="1257873" y="354034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hello 3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101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84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OrderedMeta(type):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dict(clsdict)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order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clsdict.items():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isinstance(value, 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value._name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order.append(name)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d['_order'] = order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OrderedDict()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Structure(metaclass=OrderedMeta):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as_csv(self):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','.join(str(getattr(self,name)) for name in self._order)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1477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502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String()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shares = Integer()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Float()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Stock('GOOG',100,490.1)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print(s.as_csv())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Stock('AAPL','a lot', 610.23)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709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1254515"/>
            <a:ext cx="8750352" cy="9155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GOOG,100,490.1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2428845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내부에 정의되는 속성과 메소드의 순서를 자동으로 기록해서 여러 목적에 사용하고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D03F58-8A46-4CB7-9F18-16BE54DCF1E4}"/>
              </a:ext>
            </a:extLst>
          </p:cNvPr>
          <p:cNvSpPr/>
          <p:nvPr/>
        </p:nvSpPr>
        <p:spPr>
          <a:xfrm>
            <a:off x="845318" y="3721270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메타클래스를 시용하면 클래스 정의에 대한 정보를 쉽게 얻을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306740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메타클래스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91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MyMeta(type):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name, bases,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super().__prepare__(name, bases)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name, bases, 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super().__init__(name, bases, ns)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A(metaclass=MyMeta, debug=True,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B(metaclass=MyMeta):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C(metaclass=MyMeta,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F246FB-B479-4785-BCE8-093E8DD3316D}"/>
              </a:ext>
            </a:extLst>
          </p:cNvPr>
          <p:cNvSpPr/>
          <p:nvPr/>
        </p:nvSpPr>
        <p:spPr>
          <a:xfrm>
            <a:off x="723878" y="6033823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메타클래스에서 키워드 매개변수를 지원하려면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다음과 같이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__prepare__(), __new__(), __init__()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메소드에 키워드로만 받는 인자를 사용해서 정의해야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73342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50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make_sig('name', 'shares', 'price')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make_sig('x', 'y')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8582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3399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798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4B845-BDD9-401F-AA8D-5CB00F4987AA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511A2A-0D7F-402E-9C99-FD67F7C2B720}"/>
              </a:ext>
            </a:extLst>
          </p:cNvPr>
          <p:cNvSpPr/>
          <p:nvPr/>
        </p:nvSpPr>
        <p:spPr>
          <a:xfrm>
            <a:off x="845318" y="3206910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제너럴한 목적은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**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kwargs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사용하는 함수나 메소드를 작성했지만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 받은 매개변수가 특정 함수 호출 시그니처에 일치하는지 확인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B524C-FFA4-4BD6-A4C9-EF9B4DBF5ED9}"/>
              </a:ext>
            </a:extLst>
          </p:cNvPr>
          <p:cNvSpPr/>
          <p:nvPr/>
        </p:nvSpPr>
        <p:spPr>
          <a:xfrm>
            <a:off x="845318" y="428834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호출 시그니처를 관리하는 모든 문제에는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 있는 시그니처 기능을 사용해야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388269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7732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635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307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['name', 'shares', 'price']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['x', 'y']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799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4792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0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6" y="972921"/>
            <a:ext cx="5169877" cy="5457140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소스공유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함수와 함수형 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클래스와 객체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메타프로그래밍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테스팅과 예외처리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병렬 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6.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PyQt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7.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스크래핑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8. NumPy &amp; Pandas</a:t>
            </a: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9. Matplotlib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이용한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실전 데이터 분석 및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820385" y="345076"/>
            <a:ext cx="800219" cy="51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가변 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921716"/>
            <a:ext cx="7461844" cy="389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make_table(data, **parms):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fgcolor = parms.pop("fgcolor", "black")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bgcolor = parms.pop("bgcolor", "white")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width = parms.pop("width", None)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print(width)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parms: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TypeError("UnSupported configuration options %s"% list(parms))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items=[1,2,3]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make_table(items, fgcolor="red", bgcolor="black",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border=1, borderstyle="grooved",width=400)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4813402"/>
            <a:ext cx="7461844" cy="163860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red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black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400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UnSupported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configuration options ['border',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borderstyle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4183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7F2C79-6028-4D40-AD12-5E7DCD4F7C79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91BAC-85CE-42F9-A8D8-BACD3715BF24}"/>
              </a:ext>
            </a:extLst>
          </p:cNvPr>
          <p:cNvSpPr/>
          <p:nvPr/>
        </p:nvSpPr>
        <p:spPr>
          <a:xfrm>
            <a:off x="845318" y="320691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스스로 매개변수를 확인하려할 때 코드가 지저분 해진다는 단점이 있다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881200-1903-4A08-9C51-8384DEE61CDD}"/>
              </a:ext>
            </a:extLst>
          </p:cNvPr>
          <p:cNvSpPr/>
          <p:nvPr/>
        </p:nvSpPr>
        <p:spPr>
          <a:xfrm>
            <a:off x="845318" y="428834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커스텀 시그니처를 정의할 때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시그니처를 특별 속성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__signature__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저장하는 것이 유용하다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이렇게 하면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 조사를 위해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사용하는 코드가 시그니처를 보고 호출 규칙으로 보고한다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1674874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name.lower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!= name: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('Bad attribute name: ' + name)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foo_bar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print('**** About to generate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**** About to generate a TypeError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TypeError: Bad attribute name: fooBar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메타클래스로 클래스 정의를 모니터링할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기본적인 메타클래스는 일반적으로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상속 받아 정의하고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__new__()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메소드를 재정의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003234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91226" y="1163929"/>
            <a:ext cx="9058536" cy="4992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MatchSignaturesMeta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 = super(self, 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clsdict.items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 or not callable(value):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sup,name,None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signature(value)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!=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('Signature mismatch in %s. %s != %s',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value.__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qualname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846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Root(metaclass=MatchSignaturesMeta):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x, *, 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a, b):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spam(self,x,z):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B.foo. (self, x, y) != (self, 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B.spam. (self, x, *, z) != (self, x, z)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매개변수에 의존해서 메소드에 전달하는 코드는 서브클래스에서 매개변수 이름을 바꾸었을때 문제가 발생한다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514954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3324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cost(self):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self.shares * self.price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cls_dict = {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'__init__' : __init__,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'cost' : cost,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463219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생성하는 코드를 작성 중이다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소스 코드를 문자열 형식으로 만들고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exec()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함수로 실행할까 생각 중인데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조금 더 보기 좋은 해결책을 찾고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633800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Stock = types.new_class('Stock', (), {}, lambda ns: ns.update(cls_dict))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print(s.cost())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784598" y="4262579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인스턴스화할 때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types.new_class()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간단히 클래스 이름과 키워드 매개변수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딕셔너리를 만들 콜백과 멤버만 주면 나머지는 자동으로 처리된다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6EE2C6-A524-4F58-8D53-39DAE1C714F7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&lt;types.Stock object at 0x0000017BC2A4F9C8&gt;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028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32725"/>
            <a:ext cx="8750352" cy="4792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named_tuple(classname, 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 = { name: property(operator.itemgetter(n))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for n, name in enumerate(fieldnames) 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arguments'.format(len(fieldnames)))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tuple.__new__(cls, (args))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cls_dict['__new__'] = __new__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 = types.new_class(classname, (tuple,), {},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lambda ns: ns.update(cls_dict))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cls.__module__ = sys._getframe(1).f_globals['__name__']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99D2-644A-46DD-B51B-4993815684C0}"/>
              </a:ext>
            </a:extLst>
          </p:cNvPr>
          <p:cNvSpPr/>
          <p:nvPr/>
        </p:nvSpPr>
        <p:spPr>
          <a:xfrm>
            <a:off x="784598" y="5956151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"collections.nametuple()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함수와 같은 기능을 하는 간단한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624387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3214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Point = named_tuple('Point', ['x', 'y'])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print(Point)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Point(4,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print(p.y, p[1])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print('%s %s' % p)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4340177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'__main__.Point'&gt;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4 5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1834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700885" y="1004553"/>
            <a:ext cx="9039217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__init__(cls,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n, name in enumerate(cls._fields_):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setattr(cls, name, property(operator.itemgetter(n)))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StructTuple(tuple, metaclass=StructTupleMeta):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ValueError('{} arguments required'.format(len(cls._fields_)))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['name', 'shares', 'price']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['x', 'y']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2805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2596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print(s.shares * s.price)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s.shares = 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3721994"/>
            <a:ext cx="8750352" cy="13925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FD7F3-798E-440B-B0E9-E665C3C6D221}"/>
              </a:ext>
            </a:extLst>
          </p:cNvPr>
          <p:cNvSpPr/>
          <p:nvPr/>
        </p:nvSpPr>
        <p:spPr>
          <a:xfrm>
            <a:off x="845318" y="52606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인스턴스를 생성할 때가 아닌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정의할 때 클래스 일부를 초기화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16E0D6-1F20-47FD-B508-D4A89E1F12C8}"/>
              </a:ext>
            </a:extLst>
          </p:cNvPr>
          <p:cNvSpPr/>
          <p:nvPr/>
        </p:nvSpPr>
        <p:spPr>
          <a:xfrm>
            <a:off x="845318" y="591858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메타클래스는 클래스를 정의하는 시점에 실행되므로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추가적인 작업을 하고 싶을 때 사용하면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20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recv(maxsize, *, block=True):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print(maxsize, block)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recv(8192, block=False)        # Works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recv(8192, False)          # Fails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TypeError as 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8192 False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recv() takes 1 positional argument but 2 were given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이름 없이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만 사용하면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506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6272492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F5DDD-7AD1-4068-B7F3-1AAED35B2F33}"/>
              </a:ext>
            </a:extLst>
          </p:cNvPr>
          <p:cNvSpPr/>
          <p:nvPr/>
        </p:nvSpPr>
        <p:spPr>
          <a:xfrm>
            <a:off x="784598" y="4141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파이썬은 인자에 주석을 붙일 수 있도록 허용하고 있으니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주석과 동일안 인자의 타입을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메타 클래스를 구현하자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F777D-D9AB-439E-AB50-320E54EBC9D2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s.bar(2,3)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s.bar('hello')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BE415-3C7F-4342-9741-F15100243D8A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123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4219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inspect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Represents a single multimethod.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{}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 = name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register(self, meth):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Register a new method as a 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inspect.signature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(meth)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[]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302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for name, parm in sig.parameters.items():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name == 'self':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parm.annotation is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must be annotated with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isinstance(parm.annotation, 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annotation must be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parm.default is not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types.append(parm.annotation)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Call a method based on type signature of the arguments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TypeError('No matching method for types {}'.format(types))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4454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Descriptor method needed to make calls work in a class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Special dictionary to build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key, value):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key in self: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self[key]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(key)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value)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185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MultipleMeta(type):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Metaclass that allows multiple dispatch of methods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dict(clsdict))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MultiDict()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year: int, month:int, day:int):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time.localtime()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self.__init__(t.tm_year, t.tm_mon, t.tm_mday)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4686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3605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('hello', 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Date(2020, 6, 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 = Date()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468969"/>
            <a:ext cx="8750352" cy="164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types (&lt;class 'int'&gt;, &lt;class 'str'&gt;)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05101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054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multimethod: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 = {}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self.__name__ = func.__name__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self._default = func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match(self, *types):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register(func):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ndefaults = len(func.__defaults__) if func.__defaults__ else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 in range(ndefaults+1):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self._methods[types[:len(types) - n]] = func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register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self._default(*args)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33F244-58BC-4C11-9D17-A3951CEF869A}"/>
              </a:ext>
            </a:extLst>
          </p:cNvPr>
          <p:cNvSpPr/>
          <p:nvPr/>
        </p:nvSpPr>
        <p:spPr>
          <a:xfrm>
            <a:off x="845318" y="59417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메타클래스와 주석을 사용하지 않고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데코레이터로 비슷한 구현을 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154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05267"/>
            <a:ext cx="8750352" cy="4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Default method called if no match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('No matching method for bar')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s, n = 0):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4132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2330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s.bar(2, 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3425779"/>
            <a:ext cx="8750352" cy="124925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665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minimum(*values, clip=None):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 = min(values)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clip is not None: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 = clip if clip &gt; m else 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10, clip=0))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방법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뒤에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3688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476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typed_property(name,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storage_name = '_' +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getattr(self, storage_name)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@prop.setter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TypeError('{} must be a {}'.format(name, 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setattr(self, storage_name, value)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prop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AFE25-8D30-4126-B6A4-331EE539BE3C}"/>
              </a:ext>
            </a:extLst>
          </p:cNvPr>
          <p:cNvSpPr/>
          <p:nvPr/>
        </p:nvSpPr>
        <p:spPr>
          <a:xfrm>
            <a:off x="845318" y="498158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확인과 같은 작업을 수행하는 프로퍼티를 반복적으로 정의하는 클래스를 작성 중이다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단순화하고 중복을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8394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579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typed_property('name', str)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age = typed_property('age', 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age):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self.age = age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Person('Dave', 39)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p.name = 'Guido'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p.age = 'Old'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66431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age must be a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40864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속성을 프로퍼티 메소드로 감싸는 단순한 클래스로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8228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4015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print('{}: {}'.format(label, end - start))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timethis('counting'):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511080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counting: 0.8227663040161133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65036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간단히 콘텍스트 매니저를 작성하려면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contextlib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@contextmanager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076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5573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list_transaction(orig_list):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working = list(orig_list)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yield working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orig_list[:] = working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 = [1, 2, 3]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working.append(4)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working.append(7)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RuntimeError('oops')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320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9275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oops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256486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발생하지 않은 경우에만 리스트를 수정한 사항이 반영된다는 점에 착안한 코드이다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971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914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13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exec('b = a + 1')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9524FA-383B-4C85-91DC-57A4F6A0F9C7}"/>
              </a:ext>
            </a:extLst>
          </p:cNvPr>
          <p:cNvSpPr/>
          <p:nvPr/>
        </p:nvSpPr>
        <p:spPr>
          <a:xfrm>
            <a:off x="845318" y="1925393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2659488"/>
            <a:ext cx="8750352" cy="1757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4417454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NameError: name 'c' is not defined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23878" y="513912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보이는 것처럼 마치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구문을 실행하지 않은 것처럼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NameError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추후 계산에 사용하고자 하는 경우 문제가 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15318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1223494"/>
            <a:ext cx="8750352" cy="2318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loc['c']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3541692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84598" y="419252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문제를 고치기 위해서는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전에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함수로 지역변수를 얻어 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함수를 실행한 직후에는 지역 딕셔너리에서 수정한 값을 얻을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688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59099"/>
            <a:ext cx="8750352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test1():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test2():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print('before:',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print('after:',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print('x =', x)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4863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test4():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{ 'a' : a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glb = {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+ 1', glb, 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270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test1()')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test1()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test2()')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test2()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test3()')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test3()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test4()')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test4()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25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20189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3, 4, 5]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i, x in enumerate(items):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items[i] = x * 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square(a)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364992"/>
            <a:ext cx="7461844" cy="4001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4, 9, 16, 25]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97711" y="3956779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변경 가능한 객체가 함수에 전달되어 그 값이 변경되면 원래의 객체 값에도 반영된다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6765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35996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before: 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after: 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test4()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4093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683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ast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CodeAnalyzer(ast.NodeVisitor):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self.loaded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self.stored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self.deleted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visit_Name(self, node):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isinstance(node.ctx, ast.Load):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self.loaded.add(node.id)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ast.Store):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self.stored.add(node.id)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ast.Del):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self.deleted.add(node.id)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D8A398-4D45-4049-98F7-553CE02A3944}"/>
              </a:ext>
            </a:extLst>
          </p:cNvPr>
          <p:cNvSpPr/>
          <p:nvPr/>
        </p:nvSpPr>
        <p:spPr>
          <a:xfrm>
            <a:off x="784598" y="4881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소스 코드를 파싱하고 분석하는 프로그램을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439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593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code = 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range(10):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top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ast.parse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(code, mode='exec')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CodeAnalyzer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c.visit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(top)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print('Loaded:',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c.loaded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print('Stored:',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c.stored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print('Deleted:',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c.deleted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F6E9ED-20AD-4666-96C2-B30727303144}"/>
              </a:ext>
            </a:extLst>
          </p:cNvPr>
          <p:cNvSpPr/>
          <p:nvPr/>
        </p:nvSpPr>
        <p:spPr>
          <a:xfrm>
            <a:off x="845318" y="556412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ast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 파이썬 소스 코드를 추상 신택스 트리로 컴파일하고 분석할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929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4"/>
            <a:ext cx="8750352" cy="9916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Loaded: {'print', 'i', 'range'}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Stored: {'i'}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Deleted: {'i'}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6696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opcode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generate_opcodes(codebytes):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len(codebytes)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i &lt; 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op = codebytes[i]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op &gt;= opcode.HAVE_ARGUMENT: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codebytes[i] + codebytes[i+1]*256 + extended_arg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 +=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op == opcode.EXTENDED_ARG: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extended_arg = oparg * 65536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(op,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코드를 인터프리터가 사용하는 하위 레벨 바이트 코드로 디스어셈블 해서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 동작성을 분석하고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7711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221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print('T-minus',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print('Blastoff!')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op, oparg in generate_opcodes(countdown.__code__.co_code):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print(op, opcode.opname[op],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3232596"/>
            <a:ext cx="8750352" cy="23697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120 SETUP_LOOP 31774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27393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DUP_TOP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114 POP_JUMP_IF_FALSE 29726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31746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71BEA-6B69-47E3-91C6-86B02F4B771E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함수를 디스어셈블하는 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dis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33034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56295483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63262" y="933719"/>
            <a:ext cx="9285668" cy="5306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9433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8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테스트를 작성 중인데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객체에 패치를 적용해서 유닛 테스트에서 어떻게 사용하는지 확인하고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특정 파라미터와 함께 호출되었는지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속성에 접근했는지 등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742920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0.007s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348D3-6713-44F1-853B-7704CE75CA5F}"/>
              </a:ext>
            </a:extLst>
          </p:cNvPr>
          <p:cNvSpPr/>
          <p:nvPr/>
        </p:nvSpPr>
        <p:spPr>
          <a:xfrm>
            <a:off x="845318" y="490861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해결하는데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unittest.mock.patch()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도움이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patch()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홀로 사용할 수도 있고 데코레이터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콘텍스트 매니저로도 사용 가능하다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97547099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io import StringIO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 import TestCase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unittest.mock import patch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urlprint(protocol, host, domain):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'{}://{}.{}'.format(protocol,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TestURLPrint(TestCase):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test_url_gets_to_stdout(self):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protocol = 'http'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host = 'www'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domain = 'example.com'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expected_url = '{}://{}.{}\n'.format(protocol, host, domain)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patch('sys.stdout', new=StringIO()) as fake_out: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urlprint(protocol,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self.assertEqual(fake_out.getvalue(), expected_url)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올바른 입력이 주어졌을 때 올바른 결과가 나오는지 코드를 검증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503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divide(a,b):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(a//b,a%b)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 y = divide(10,3)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108960"/>
            <a:ext cx="746184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4117713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여러 값을 반환하려면 다음과 같이 튜플에 넣어서 반환하면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51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99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"unittest.mock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사용하면 테스팅 용도로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sys.stdout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흉내 내고 다시 제자리에 돌려 놓을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931832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0.009s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720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396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2883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2427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main(out=sys.stderr, verbosity=2):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loader = unittest.TestLoader()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suite = loader.loadTestsFromModule(sys.modules[__name__])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unittest.TextTestRunner(out, verbosity=verbosity).run(suite)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open('testing.out', 'w') as f: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main(f)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20419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결과를 화면에 출력하지 않고 파일에 기록하고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367255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1644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platform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Tests(unittest.TestCase):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test_0(self):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@unittest.skip('skipped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test_1(self):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self.fail("should have failed!")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@unittest.skipIf(os.name=='posix', 'Not supported on Unix')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test_2(self):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import winreg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@unittest.skipUnless(platform.system() == 'Darwin', 'Mac specific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test_3(self):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@unittest.expectedFailure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test_4(self):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self.assertEqual(2+2, 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40417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704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exit=False, verbosity=2)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784598" y="208615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내부에 실패할 것이라 예상되는 테스트를 선택하거나 건너뛰고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DCC963-4999-4D0E-AA56-E94BC6F8CD32}"/>
              </a:ext>
            </a:extLst>
          </p:cNvPr>
          <p:cNvSpPr/>
          <p:nvPr/>
        </p:nvSpPr>
        <p:spPr>
          <a:xfrm>
            <a:off x="723878" y="283848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모듈에는 선택한 테스트 모듈에 적용해서 그 처리를 제어할 수 있는 데코레이터가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71590938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133341"/>
            <a:ext cx="8750352" cy="5093594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test_add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test_substract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test_bad_int_msg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test_file_not_found (__main__.TestIO)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test_isupper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test_split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test_url_gets_to_stdout (__main__.TestURLPrint)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test_0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test_1 (__main__.Tests) ... skipped 'skipped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test_2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test_3 (__main__.Tests) ... skipped 'Mac specific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test_4 (__main__.Tests) ... expected failure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0.008s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4292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294636668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442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4 + spam*3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454289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3084490"/>
            <a:ext cx="8750352" cy="1906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'1' + 1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TypeError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9905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66420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254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FileNotFoundError, PermissionError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26537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2895578"/>
            <a:ext cx="8750352" cy="1204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09975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</a:p>
        </p:txBody>
      </p:sp>
    </p:spTree>
    <p:extLst>
      <p:ext uri="{BB962C8B-B14F-4D97-AF65-F5344CB8AC3E}">
        <p14:creationId xmlns:p14="http://schemas.microsoft.com/office/powerpoint/2010/main" val="32810874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150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e.errno == errno.ENOENT: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print('File not 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elif e.errno == errno.EACCES: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print('Permission denied')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31617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 not found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812148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print(errno.errorcode)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212258"/>
            <a:ext cx="8750352" cy="215077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{19: 'ENODEV', 10065: 'WSAEHOSTUNREACH', 122: 'ENOMSG', 120: 'ENODATA', 40: 'ENOSYS', 32: 'EPIPE', 22: 'EINVAL', 132: 'EOVERFLOW', 4: 'EINTR', 10068: 'WSAEUSERS', 41: 'ENOTEMPTY', 10055: 'WSAENOBUFS', 134: 'EPROTO', 10071: 'WSAEREMOTE', 10: 'ECHILD', 10062: 'WSAELOOP', 18: 'EXDEV', 7: 'E2BIG', 3: 'ESRCH', 10040: 'WSAEMSGSIZE', 10047: 'WSAEAFNOSUPPORT', 10064: 'WSAEHOSTDOWN', 10046: 'WSAEPFNOSUPPORT', 10042: 'WSAENOPROTOOPT',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88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492302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255264"/>
            <a:ext cx="7461844" cy="32004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3677357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전역변수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함수 호출 후에도 여전히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42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내부의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함수에 속한 지역변수 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659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9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print('It failed')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FileNotFoundError: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print('File not found')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972851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644723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FileNotFoundError.__mro__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044833"/>
            <a:ext cx="8750352" cy="4756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(FileNotFoundError, OSError, Exception, BaseException, object)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259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1210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22160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2] No such file or directory: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2813166"/>
            <a:ext cx="8750352" cy="1874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('n/a')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69478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8FFC88-441C-4A31-A39B-AA2386730747}"/>
              </a:ext>
            </a:extLst>
          </p:cNvPr>
          <p:cNvSpPr/>
          <p:nvPr/>
        </p:nvSpPr>
        <p:spPr>
          <a:xfrm>
            <a:off x="845318" y="5292352"/>
            <a:ext cx="8750352" cy="418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83CB7-8CCE-4952-8F49-C7723B7A88FB}"/>
              </a:ext>
            </a:extLst>
          </p:cNvPr>
          <p:cNvSpPr/>
          <p:nvPr/>
        </p:nvSpPr>
        <p:spPr>
          <a:xfrm>
            <a:off x="845318" y="569890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0600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88263"/>
            <a:ext cx="8750352" cy="2246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print('Reason:', 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335194"/>
            <a:ext cx="8750352" cy="6894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name 'v' is not defined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5828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653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CustomError(Exception):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message, status):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super().__init__(message, status)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self.message = message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self.status = status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CustomError("It failed", 33)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CustomError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664039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33)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4189256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5409127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4123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failed", 42, "spam")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556456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42, 'spam')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9416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4529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example1():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example2():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print('It failed. Reason:', e)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None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25380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408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traceback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745369"/>
            <a:ext cx="8750352" cy="350088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3,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The above exception was the direct cause of the following exception: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"&lt;ipython-input-42-598a41abc739&gt;", line 3,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5,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3562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5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234487"/>
            <a:ext cx="8750352" cy="3506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failed. Reason: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643CAE-2DC6-45FC-913A-FEE8EB2346D5}"/>
              </a:ext>
            </a:extLst>
          </p:cNvPr>
          <p:cNvSpPr/>
          <p:nvPr/>
        </p:nvSpPr>
        <p:spPr>
          <a:xfrm>
            <a:off x="845318" y="2783248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880770"/>
            <a:ext cx="8750352" cy="1840266"/>
          </a:xfrm>
          <a:prstGeom prst="rect">
            <a:avLst/>
          </a:prstGeom>
          <a:solidFill>
            <a:srgbClr val="FCD0D8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"&lt;ipython-input-44-a0f1927aba52&gt;", line 2,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17, in example3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97295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마지막 예외 다시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4"/>
            <a:ext cx="8750352" cy="2127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print("Didn't work")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example()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264793"/>
            <a:ext cx="8750352" cy="11269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Didn't work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50557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print('{}.{} : {}'.format(func.__module__, func.__name__,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594983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__main__.countdown : 0.467705199996999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012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772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37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global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print("a=%d, b=%d"%(a,b))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162675"/>
            <a:ext cx="7461844" cy="4751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a=13, b=37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4950529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"global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전역 네임스페이스의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의미한다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766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388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timeblock(label):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print("{} : {}".format(label,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timeblock("counting"):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4848896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 : 0.7532543000052101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9166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35098875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8112"/>
            <a:ext cx="8750352" cy="4861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CountdownTask: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True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terminate(self):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False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self._running and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CountdownTask()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Thread(target=c.run, args=(10,))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9422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코드를 병렬적으로 실행하기 위해서 스레드를 만들거나 없애고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89766925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time.sleep(20)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terminate')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c.terminate()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print('Terminated')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2479184"/>
            <a:ext cx="8750352" cy="1773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10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terminate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Terminated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723878" y="450629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라이브러리는 파이썬의 호출 가능한 것을 스스로 스레드에서 실행하도록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Thread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인스턴스를 만들고 실행하고 싶은 것을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1404497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78417"/>
            <a:ext cx="8750352" cy="4198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countdown(n, started_evt):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print("countdown starting")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started_evt.set()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 = Event()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print("Launching countdown")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Thread(target=countdown, args=(10,started_evt))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6806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스레드를 만들었는데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실제로 실행을 시작했는지 확인하고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39866386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677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print("countdown is running")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1643816"/>
            <a:ext cx="8750352" cy="33789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Launching countdown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starting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T-minuscountdown is running 10</a:t>
            </a:r>
          </a:p>
          <a:p>
            <a:pPr lvl="0"/>
            <a:endParaRPr lang="fr-F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6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845318" y="524286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스레드가 특정 지점에 도달했는지 알아야 하는 경우에 복잡한 동기화 문제가 생기기도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Event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사용한다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416414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2"/>
            <a:ext cx="8750352" cy="5203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interval):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interval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threading.Condition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self.run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^=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cv.notify_all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933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825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cv.wait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&gt; 0: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-= 1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3158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20348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countup(last):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&lt; last: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ptimer.wait_for_tick()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threading.Thread(target=countdown, args=(10,)).start()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threading.Thread(target=countup, args=(5,)).start()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155324"/>
            <a:ext cx="8750352" cy="34296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9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6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7018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586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worker(n,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sema.acquire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print("Working", n)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threading.Semaphore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10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(target=worker,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28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648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037991"/>
            <a:ext cx="7461844" cy="10460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268057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중첩 함수 안의 변수의 이름은 어휘 유효 범위에 따라 찾아 진다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568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4"/>
            <a:ext cx="8750352" cy="2543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first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second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print('Goodbye')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664040"/>
            <a:ext cx="8750352" cy="144243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first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second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Goodbye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0786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_sentinel = object()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producer(out_q):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out_q.put(n)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out_q.put(_sentinel)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consumer(in_q):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data = in_q.get()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data is _sentinel: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in_q.put(_sentinel)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data)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shutting down')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4625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1957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Thread(target=consumer,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Thread(target=producer,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000776"/>
            <a:ext cx="8750352" cy="25822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shutting down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69362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프로그램에서 다중 스레드를 사용하는 중이고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스레드끼리 안전하게 통신하거나 데이터를 주고받게 만들고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89323246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heapq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PriorityQueue: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self._queue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self._count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self._cv = threading.Condition()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item, priority):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heapq.heappush(self._queue, (-priority, self._count, item))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self._count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self._cv.notify()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len(self._queue) ==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self._cv.wait()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heapq.heappop(self._queue)[-1]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20689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4378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print('Producing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q.put('C',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q.put('A', 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q.put('B', 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q.put('D',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q.put(None, -100)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print('Getting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item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item)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done')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16765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8"/>
            <a:ext cx="8750352" cy="2311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PriorityQueue()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threading.Thread(target=producer,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threading.Thread(target=consumer,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354945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Producing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B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done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223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우선순위 큐를 스레드에 안전하게 사용하는 코드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3574047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28791267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196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SharedCounter: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initial_value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initial_value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self._value_lock = threading.Lock()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+=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-=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c.incr()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c.decr()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5401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3947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SharedCounter()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print('Running test')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assert c._value ==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print('Looks good!')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71E993-9AC0-45D6-8D1B-C3D399C3DFDE}"/>
              </a:ext>
            </a:extLst>
          </p:cNvPr>
          <p:cNvSpPr/>
          <p:nvPr/>
        </p:nvSpPr>
        <p:spPr>
          <a:xfrm>
            <a:off x="784598" y="590350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프로그램이 스레드를 사용하고 코드의 임계 영역을 락해서 레이스 컨디션 상황을 피하고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81A557-4E77-4587-BF85-709C629DAAB7}"/>
              </a:ext>
            </a:extLst>
          </p:cNvPr>
          <p:cNvSpPr/>
          <p:nvPr/>
        </p:nvSpPr>
        <p:spPr>
          <a:xfrm>
            <a:off x="845318" y="4990563"/>
            <a:ext cx="8750352" cy="70788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test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Looks good!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69018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5383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acquire(*locks):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locks = sorted(locks, key=lambda x: id(x)) 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 = getattr(_local, 'acquired',[])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acquired and max(id(lock) for lock in acquired) &gt;= id(locks[0]):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RuntimeError('Lock Order Violation')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acquired.extend(locks)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_local.acquired = acquired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locks: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lock.acquire()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reversed(locks):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lock.release()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acquired[-len(locks):]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013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3211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UnboundLocalError: local variable 'n' referenced before assignment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할당할 수 없다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566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33718"/>
            <a:ext cx="8750352" cy="5651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acquire(x_lock, 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print("Thread-1")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acquire(y_lock, 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print("Thread-2")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runs forever. Press [return] to start, Ctrl-C to exit')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35976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4906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crashes with an exception. Press [return] to start')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3284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19"/>
            <a:ext cx="8750352" cy="220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7275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009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philosopher(left, right):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left,right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threading.currentThread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(), 'eating')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NSTICKS = 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chopsticks =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for n in range(NSTICKS)]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range(NSTICKS):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(target=philosopher,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=(chopsticks[n],chopsticks[(n+1) % NSTICKS]))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91924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59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hasattr(self.local, 'sock'):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self.local.sock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self.local.sock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C6583-B0FB-41A7-B2B4-4406A1C2E1FC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스레드에는 보이지 않고 현재 실행 중인 스레드에만 사용할 상태를 저장하고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240570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92056-7AF6-480C-9626-6088B32510BD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스레드에만 사용할 데이터를 저장해야 할 상황이 있다면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threading.local()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사용해서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스레드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객체를 만들어야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1073891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hasattr(self.local, 'connections'):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self.local.connections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self.local.connections.append(sock)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sock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self.local.connections.pop().close()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0935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286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s1, conn as s2: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s1.send(b'GET /downloads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resp1 = b''.join(iter(partial(s1.recv, 8192), b''))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resp2 = b''.join(iter(partial(s2.recv,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print('resp1 got {} bytes'.format(len(resp1)))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print('resp2 got {} bytes'.format(len(resp2)))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6959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2762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9940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09363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4"/>
            <a:ext cx="7461844" cy="35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 하려면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은 가장 가까운 바깥쪽 함수에서 정의된 지역 변수를 묶는다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777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39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AF_INET, SOCK_STREAM, socket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echo_client(sock, client_addr):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47792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워크 스레드 풀을 만들어 클라이언트를 처리하거나 기타 동작을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104728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pool = ThreadPoolExecutor(128)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pool.submit(echo_client, client_sock, client_addr)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AA9F21-0490-4FD1-BDD9-F43996A74719}"/>
              </a:ext>
            </a:extLst>
          </p:cNvPr>
          <p:cNvSpPr/>
          <p:nvPr/>
        </p:nvSpPr>
        <p:spPr>
          <a:xfrm>
            <a:off x="845318" y="4172756"/>
            <a:ext cx="8750352" cy="428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 server running at ('', 15000)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F9781-EFB4-4F89-ABD5-DF89A87063C9}"/>
              </a:ext>
            </a:extLst>
          </p:cNvPr>
          <p:cNvSpPr/>
          <p:nvPr/>
        </p:nvSpPr>
        <p:spPr>
          <a:xfrm>
            <a:off x="845318" y="490403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"concurrent.futures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라이브러리에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ThreadPoolExecutor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클래스로 해결한다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881991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751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sock, client_addr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524083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스스로 만들고 싶다면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Queue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사용하면 간단하다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4999234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2242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echo_server(addr, 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Thread(target=echo_client,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q.put((client_sock, client_addr))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echo_server(('',15000), 128)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4384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6640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fetch_url(url):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 = urllib.request.urlopen(url)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data = u.read()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pool = ThreadPoolExecutor(10)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pool.submit(fetch_url, 'http://www.python.org')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pool.submit(fetch_url, 'http://www.pypy.org')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a.result()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b.result()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D201E-0C92-4124-9918-B2DC94D48005}"/>
              </a:ext>
            </a:extLst>
          </p:cNvPr>
          <p:cNvSpPr/>
          <p:nvPr/>
        </p:nvSpPr>
        <p:spPr>
          <a:xfrm>
            <a:off x="845318" y="5009018"/>
            <a:ext cx="88717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구현하지 않고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ThreadPoolExecutor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사용하면 호출한 함수에서 그 결과를 더 쉽게 받을 수 있다는 장점이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a.result()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일치하는 함수가 풀에 의해 실행되고 값을 반환할 때까지 실행을 멈춘다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0318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concurrent.futures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['http://www.foxnews.com/',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'http://www.cnn.com/',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'http://www.bbc.co.uk/',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'http://some-made-up-domain.com/']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load_url(url, timeout):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urllib.request.urlopen(url, timeout=timeout) as conn: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conn.read()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concurrent.futures.ThreadPoolExecutor(max_workers=5) as executor: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future_to_url = {executor.submit(load_url, url, 60): url for url in URLS}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future in concurrent.futures.as_completed(future_to_url):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url = future_to_url[future]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data = future.result()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Exception as exc: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generated an exception: %s' % (url, exc))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page is %d bytes' % (url, len(data)))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28683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12943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'http://www.foxnews.com/' page is 330194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'http://www.cnn.com/' page is 1130810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'http://some-made-up-domain.com/' page is 64668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'http://www.bbc.co.uk/' page is 278708 bytes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0833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26643898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ActorExit(Exception):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 = Queue()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self._mailbox.put(msg)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recv(self):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self._mailbox.get()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msg is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ActorExit()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close(self):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self.send(ActorExit)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942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54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start(self):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Thread(target=self._bootstrap)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_bootstrap(self):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self.run()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self._terminated.set()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join(self):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22639" r="34695" b="21251"/>
          <a:stretch>
            <a:fillRect/>
          </a:stretch>
        </p:blipFill>
        <p:spPr bwMode="auto">
          <a:xfrm>
            <a:off x="1657350" y="2336800"/>
            <a:ext cx="7747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409700" y="2052638"/>
            <a:ext cx="7770813" cy="3541712"/>
          </a:xfrm>
          <a:prstGeom prst="roundRect">
            <a:avLst>
              <a:gd name="adj" fmla="val 8852"/>
            </a:avLst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7625" y="2350121"/>
            <a:ext cx="6238323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github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소스 공유 사이트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설치 과정을 이해한다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참고 자료를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2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소스공유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환경설정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참고자료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112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636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 = lambda x,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print(add(3, 5))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1697128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09928" y="4145209"/>
            <a:ext cx="74618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람다는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 함수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프로그래밍 언어에서는 익명 함수 라고도 부른다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내에서 함수를 재사용 하지 않으려는 경우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lambda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쓸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일반함수와 형태도 비슷하고 비슷하게 작동한다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9F84A-CE36-43DE-AD32-11798C1A1233}"/>
              </a:ext>
            </a:extLst>
          </p:cNvPr>
          <p:cNvSpPr/>
          <p:nvPr/>
        </p:nvSpPr>
        <p:spPr>
          <a:xfrm>
            <a:off x="1489572" y="2354430"/>
            <a:ext cx="7461844" cy="1010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[(1, 2), (4, 1), (9, 10),(13, -3)]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a.sort(key=lambda x: x[1])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D49F9-AA1A-430E-B0D4-2D9584A118A0}"/>
              </a:ext>
            </a:extLst>
          </p:cNvPr>
          <p:cNvSpPr/>
          <p:nvPr/>
        </p:nvSpPr>
        <p:spPr>
          <a:xfrm>
            <a:off x="1489572" y="3364992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[(13, -3), (4, 1), (1, 2), (9, 10)]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73284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87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PrintActor(Actor):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print("Got:",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PrintActor()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p.send("Hello")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420495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World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2723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TaggedActor(Actor):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tag, *payload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getattr(self,"do_"+tag)(*payload)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do_A(self, x):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A", x)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do_B(self, x, y):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B", x, 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TaggedActor()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a.send(('A', 1))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a.send(('B', 2, 3))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A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B 2 3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2934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58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Result: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set_result(self,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value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result(self):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self._evt.wait()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self._result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53285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Worker(Actor):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submit(self, func,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self.send((func, args, kwargs, r))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func, args, kwargs, r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r.set_result(func(*args, **kwargs))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 = Worker()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 = worker.submit(pow, 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print(r.result())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9329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687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9595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1674"/>
            <a:ext cx="8750352" cy="41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32DF1-8CF7-45AE-BB81-D4B0A97055D8}"/>
              </a:ext>
            </a:extLst>
          </p:cNvPr>
          <p:cNvSpPr/>
          <p:nvPr/>
        </p:nvSpPr>
        <p:spPr>
          <a:xfrm>
            <a:off x="845318" y="5131561"/>
            <a:ext cx="8750352" cy="10131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70135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16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subscribe(self, *tasks):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self.attach(task)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self.detach(task)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8891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127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7026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1571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exc.subscribe(task_a, task_b):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4A8E15-8CDA-439E-83CA-EB9E94A6516A}"/>
              </a:ext>
            </a:extLst>
          </p:cNvPr>
          <p:cNvSpPr/>
          <p:nvPr/>
        </p:nvSpPr>
        <p:spPr>
          <a:xfrm>
            <a:off x="845318" y="2788276"/>
            <a:ext cx="8750352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74556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29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print("Blastoff!")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 up", x)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TaskScheduler: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 = deque()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new_task(self,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self._task_queue.append(task)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047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 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17D5A-D06C-4EE0-89A6-273F237573B0}"/>
              </a:ext>
            </a:extLst>
          </p:cNvPr>
          <p:cNvSpPr/>
          <p:nvPr/>
        </p:nvSpPr>
        <p:spPr>
          <a:xfrm>
            <a:off x="1489572" y="4506161"/>
            <a:ext cx="7461844" cy="12070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15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3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9F754-3547-4CF6-94D4-1C385945B6ED}"/>
              </a:ext>
            </a:extLst>
          </p:cNvPr>
          <p:cNvSpPr/>
          <p:nvPr/>
        </p:nvSpPr>
        <p:spPr>
          <a:xfrm>
            <a:off x="1489572" y="5713168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람다에서 사용한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x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값이 실행 시간에 달라지는 변수이다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12212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277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self._task_queue: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task = self._task_queue.popleft()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next(task)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self._task_queue.append(task)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 = TaskScheduler()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sched.new_task(countdown(10))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sched.new_task(countup(15))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2005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222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 = { }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 = deque()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new_actor(self, name, 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self._msg_queue.append((actor,None))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self._actors[name] = actor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name,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actor = self._actors.get(name)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self._msg_queue.append((actor,msg))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self._msg_queue: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actor, msg = self._msg_queue.popleft()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actor.send(msg)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pass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32294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printer():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print('Got:',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counter(sched):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= yield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sched.send('printer',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sched.send('counter', n-1)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 = ActorScheduler()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sched.new_actor('printer', printer())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sched.new_actor('counter', counter(sched))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sched.send('counter', 10000)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83178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socket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PollableQueue(queue.Queue):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os.name == 'posix':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self._putsocket, self._getsocket = socket.socketpair()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server.bind(('127.0.0.1', 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server.listen(1)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self._putsocket.connect(server.getsockname())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self._getsocket, _ = server.accept()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server.close()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fileno(self):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self._getsocket.fileno()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super().put(item)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self._putsocket.send(b'x')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09205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self._getsocket.recv(1)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select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consumer(queues):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can_read, _, _ = select.select(queues,[],[])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r in can_read: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 = r.get()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print('Got:', item)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threading.Thread(target=consumer, args=([q1,q2,q3],))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t.start()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82046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1"/>
            <a:ext cx="8750352" cy="1577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q1.put(1)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q3.put('hello')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q2.put(15)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B3C8A-D0FC-428B-8F3E-C011B100888A}"/>
              </a:ext>
            </a:extLst>
          </p:cNvPr>
          <p:cNvSpPr/>
          <p:nvPr/>
        </p:nvSpPr>
        <p:spPr>
          <a:xfrm>
            <a:off x="845318" y="2723883"/>
            <a:ext cx="8750352" cy="10496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15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3016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429261756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위젯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5594119" cy="50356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E104E-CDE0-4C90-BD79-694039CF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18" y="2215166"/>
            <a:ext cx="3250084" cy="26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125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None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self.setWindowTitle("Hello 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self.setGeometry(100, 100, 640, 480)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QLabel(self)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properties_list = 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"maximumHeight", "maximumWidth", "maximumSize", "minimumSize", "minimumWidth",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"windowFilePath", "windowTitle"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6204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670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739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정의할 때 특정 값을 고정하고 싶으면 그 값을 디폴트 파라메타로 지정하면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862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3FD94E-2257-4357-9FCA-CBB6F1E5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09" y="1471277"/>
            <a:ext cx="3838586" cy="3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812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78375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49519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yellow")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655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827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CF7E5-B17F-4AC8-8796-2C93FF39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8" y="1566614"/>
            <a:ext cx="4984806" cy="4084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1CAB9E-DDD7-4118-A1E4-65AAB09B9A27}"/>
              </a:ext>
            </a:extLst>
          </p:cNvPr>
          <p:cNvSpPr/>
          <p:nvPr/>
        </p:nvSpPr>
        <p:spPr>
          <a:xfrm>
            <a:off x="1068946" y="4172755"/>
            <a:ext cx="1416677" cy="360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864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7532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6183749" cy="4700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self.w1.setGeometry(10, 10,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self.w1.setStyleSheet("background-color: yellow")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self.w3.setGeometry(40, 40,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self.w3.setStyleSheet("background-color: pink")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self.w2.setGeometry(70, 70,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(self.w2)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opacity_effect.setOpacity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(0.3)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self.w2.setGraphicsEffect(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self.w2.setStyleSheet("background-color: red")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F60B4-68FB-4B92-A45B-A11664D0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50" y="2381653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780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3844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sqrt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Label(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super(Label,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self.setAutoFillBackground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str()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20678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4082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Label(self)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''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01172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6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{:&lt;30s}".format("label",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740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6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2296974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4 4 4 4 4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2825356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변할 것이라고 기대 하지만 람다 함수는 가장 마지막 값을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54973-083B-4CD7-9F8E-89DD264F0650}"/>
              </a:ext>
            </a:extLst>
          </p:cNvPr>
          <p:cNvSpPr/>
          <p:nvPr/>
        </p:nvSpPr>
        <p:spPr>
          <a:xfrm>
            <a:off x="1489572" y="3754230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x, n=n: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99326-840C-41EF-878D-BAB137E19DD2}"/>
              </a:ext>
            </a:extLst>
          </p:cNvPr>
          <p:cNvSpPr/>
          <p:nvPr/>
        </p:nvSpPr>
        <p:spPr>
          <a:xfrm>
            <a:off x="1489572" y="4990498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0 1 2 3 4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CF2E6-3A63-4732-9F72-05B667796DB3}"/>
              </a:ext>
            </a:extLst>
          </p:cNvPr>
          <p:cNvSpPr/>
          <p:nvPr/>
        </p:nvSpPr>
        <p:spPr>
          <a:xfrm>
            <a:off x="1397710" y="551888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값을 함수를 정의하는 시점의 값으로 고정해 놓고 사용한다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592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5170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widget, mx, 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(widget,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 mx) or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 = int(sqrt(mx ** 2 + my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int(sqrt(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int(v/r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int(mx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 = int(my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pal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pal.setColor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QPalette.Background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(r, g, b))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widget.setPalette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(pal)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"r{0},g{1},b{0}".format(r, g, b)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2348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27882"/>
            <a:ext cx="9105363" cy="2588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moveEvent(self, QMoveEvent):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self.update()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paintEvent(self, QPaintEvent):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self.get_properties_value(self.properties_list)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88D28-1AFE-4D06-8856-3446EF54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20" y="3666700"/>
            <a:ext cx="3666639" cy="30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030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0813" cy="3715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color,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%s" % color)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mousePressEvent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event):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self.raise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66013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3" y="1107583"/>
            <a:ext cx="5931706" cy="4398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self.setWindowTitle("Widget raise and lower")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 = StackWidget("red",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self.lb1.setGeometry(10, 10,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 = StackWidget("pink",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self.lb2.setGeometry(40, 40,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 = StackWidget("yellow",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self.lb3.setGeometry(70, 70,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B16A7-1133-474C-902A-DD13259E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38" y="2172370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6337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583753671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17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4215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45085" y="863600"/>
            <a:ext cx="9105363" cy="4629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("Layout Basic")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self.setFixedWidth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(640)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self.pb_1.setText("Button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self.layout_1.addWidget(self.pb_1)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self.pb_2.setText("Button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self.layout_1.addWidget(self.pb_2)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8A452-B9FA-4C71-BF29-2062BDEE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5" y="5631072"/>
            <a:ext cx="5467764" cy="9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269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(self.layout_1)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7135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self.layout_1.addWidget(self.lb_2, alignment=Qt.AlignTop)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self.layout_1.addWidget(self.lb_3, alignment=Qt.AlignBottom)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self.layout_1.addWidget(self.lb_4, alignment=Qt.AlignVCenter)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self.layout_1.addWidget(self.lb_5, alignment=Qt.AlignHCenter)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52985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166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8E5A0E-9AF4-4103-BD3E-B593CBDE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16" y="2786637"/>
            <a:ext cx="4431014" cy="36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8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인자에 메타데이터 넣기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1192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x:int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y:int) -&gt; int: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help(add)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2699309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 on function add in module __main__: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add(x: int, y: int) -&gt; int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185569" y="3456433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정보를 추가해서 다른 사람이 함수를 어떻게 사용하는지 알 수 있도록 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D609E5-B98A-49AB-9EA5-2E1F1E38C56B}"/>
              </a:ext>
            </a:extLst>
          </p:cNvPr>
          <p:cNvSpPr/>
          <p:nvPr/>
        </p:nvSpPr>
        <p:spPr>
          <a:xfrm>
            <a:off x="1354977" y="4424753"/>
            <a:ext cx="7461844" cy="407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add.__annotations__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83240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int, 'y': int, 'return': int}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5351068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주석은 함수의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__annotations__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2474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2067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9320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307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QLabel()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 = QBoxLayout(QBoxLayout.TopToBottom)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9024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5016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6949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295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E883A-3CD3-44ED-ACC5-5A92F6DD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0" y="2701311"/>
            <a:ext cx="4740107" cy="3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408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39151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QSpacerItem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QGroupBox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QHBoxLayout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QFormLayout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27057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140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self.setWindowTitle("Various Layout Widgets")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 = QBoxLayout(QBoxLayout.TopToBottom,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self.setLayout(layout_base)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 = QGroupBox("QBoxLayout")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QHBoxLayout()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grp_1.setLayout(layout)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40151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970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grp_2 = QGroupBox("QGridLayout")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grp_2.setLayout(grp_2_layout)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QGridLayout()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layout.addItem(QSpacerItem(10, 100))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1:"), 1,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2,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3,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1,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2,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3,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grp_2_layout.addWidget(QTextEdit())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 = QGroupBox("QFormLaytout")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QFormLayout()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grp_3.setLayout(layout)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1:"),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2:"),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3:"), QLineEdit())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79858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506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AE9431-53FC-41C6-BCF2-22AC3146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1" y="2929943"/>
            <a:ext cx="4362045" cy="3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881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222018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9423A-684B-4519-9393-9E4848A2365C}"/>
              </a:ext>
            </a:extLst>
          </p:cNvPr>
          <p:cNvSpPr txBox="1"/>
          <p:nvPr/>
        </p:nvSpPr>
        <p:spPr>
          <a:xfrm>
            <a:off x="553793" y="965915"/>
            <a:ext cx="9369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QDial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위젯은 몇 가지 시그널을 갖고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슬롯에 연결한다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슬롯은 숫자를 받아서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위젯에 표시하는 역할을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시그널을 보내는 객체인 송신자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(sender)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dial,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받는 객체인 수신자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(receiver)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(slot)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시그널에 어떻게 반응할지를 구현한 메서드이다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46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2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49629"/>
            <a:ext cx="9105363" cy="5267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8949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91275D-0F24-4746-A3AB-4888341E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52" y="2549547"/>
            <a:ext cx="19240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162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98253-21A7-4259-9B85-1E57D9025E71}"/>
              </a:ext>
            </a:extLst>
          </p:cNvPr>
          <p:cNvSpPr txBox="1"/>
          <p:nvPr/>
        </p:nvSpPr>
        <p:spPr>
          <a:xfrm>
            <a:off x="2799266" y="1029840"/>
            <a:ext cx="6814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표시하고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QLabel.setText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문자열만 받으므로 정수형을 주는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QSlider.valueChange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바로 사용할 수 없다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위해선 따로 처리해주는 함수를 만들어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줘야하는데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lambda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 값을 넘기는 방법을 사용하면 간편하게 해결할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86219-A28A-4DF6-AA35-6DB05E1B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9" y="1421412"/>
            <a:ext cx="19240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5602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6745"/>
            <a:ext cx="6731101" cy="5299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 v: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06580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3934495"/>
            <a:ext cx="9105363" cy="236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pyqtSignal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B333F-D429-437B-AE63-8FE836D964DB}"/>
              </a:ext>
            </a:extLst>
          </p:cNvPr>
          <p:cNvSpPr txBox="1"/>
          <p:nvPr/>
        </p:nvSpPr>
        <p:spPr>
          <a:xfrm>
            <a:off x="667812" y="952567"/>
            <a:ext cx="9216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모듈을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임포트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 PyQt5.QtCore 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이름의 시그널을 생성한다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(name="Tic")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슬롯에게 람다를 통해 전달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self.tic_gen.Tic.connect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lambda: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self.te.insertPlainText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time.strftime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("[%H:%M:%S] Tic!\n"))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6EE5C6-3242-4B55-A8CC-4439506A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01" y="952567"/>
            <a:ext cx="2155746" cy="20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090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371600"/>
            <a:ext cx="9105363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tic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(name="Tic")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self.wait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t % 5 ==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920676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72355"/>
            <a:ext cx="9105363" cy="5396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QTextEdit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self.tic_gen.Tic.connect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self.te.insertPlainText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time.strftime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("[%H:%M:%S] Tic!\n"))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016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23491" y="3528812"/>
            <a:ext cx="9105363" cy="2775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string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random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03D64-FF50-4D1B-8B49-D31D090EA0A0}"/>
              </a:ext>
            </a:extLst>
          </p:cNvPr>
          <p:cNvSpPr txBox="1"/>
          <p:nvPr/>
        </p:nvSpPr>
        <p:spPr>
          <a:xfrm>
            <a:off x="612131" y="1086087"/>
            <a:ext cx="9216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시그널이 두개 이상 서로 다른 타입으로 전송하고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OTP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 하는 시그널은 문자열로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value_changed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(str,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초마다 남은 시간은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expires_in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(int,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D9C4C-80D8-48F9-A9A3-3E337133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44" y="1304984"/>
            <a:ext cx="16954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940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037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OtpTokenGenerator(QThread):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value_changed = pyqtSignal(str,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expires_in = pyqtSignal(int, name="ExpiresIn")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EXPIRE_TIME = 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QThread.__init__(self)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self.characters = list(string.ascii_uppercase)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self.token = self.generate()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generate(self):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random.shuffle(self.characters)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''.join(self.characters[0:5])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0141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7"/>
            <a:ext cx="9105363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 %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self.expires_in.emit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t)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t !=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self.generate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08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604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mul_add(x):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mul_add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11114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4751222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데이터로 취급될 때는 함수가 정의된 곳의 주변 환경 정보가 함께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구성하는 문장과 실행 환경을 함께 묶은 것을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라고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부른다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867718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623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OtpTokenGenerator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self.otp_gen.ExpiresIn.connect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v: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63561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1390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4636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0" y="4204952"/>
            <a:ext cx="9105363" cy="2144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487FB-75D8-4CE8-9AF7-E171B5CE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75" y="1736702"/>
            <a:ext cx="1695450" cy="13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EADAF-C14D-4D3B-8FD6-F546FE534947}"/>
              </a:ext>
            </a:extLst>
          </p:cNvPr>
          <p:cNvSpPr txBox="1"/>
          <p:nvPr/>
        </p:nvSpPr>
        <p:spPr>
          <a:xfrm>
            <a:off x="556450" y="1072123"/>
            <a:ext cx="9216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값을 유지하는 사용자 정의 슬롯을 만들고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아래와 같이 함수를 만들고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@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pyqtSlot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count(self):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+=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self.lb.setText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(str(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아래와 같이 호출 하면 된다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3135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4939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QPushButton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("Count")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pyqtSlot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96518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1416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074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4918601" cy="4565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QDial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CustomSlider(QSlider):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QSlider.__init__(self, *args)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@pyqtSlot(str)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setValue(self,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value = int(value)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QSlider.setValue(self, value)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ECB59-3872-4F81-84F5-29CD6C47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60" y="2541700"/>
            <a:ext cx="19240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572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0"/>
            <a:ext cx="9105363" cy="528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QLineEdit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CustomSlider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self.le.setMaximumWidth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self.valueChanged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self.le.textChanged.connect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018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1"/>
            <a:ext cx="9105363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value_changed(self,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self.le.setText(str(value))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self.dial.setValue(value)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2697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74023384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10102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(Model-View-Controller)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디자인 패턴을 사용하여 계산기를 구현한다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패턴에는 각각 다른 역할을 가진 세 개의 코드 계층이 있다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434974" y="2260882"/>
            <a:ext cx="83695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 은 앱의 비즈니스 로직을 관리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핵심 기능과 데이터를 포함한다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모델이 계산을 처리한다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뷰 는 앱의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최종 사용자가 응용 프로그램과 상호 작용하는 데 필요한 모든 위젯을 호스팅한다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뷰는 또한 사용자 작업 및 이벤트를 받는다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보기는 화면에 표시되는 창이다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 는 모델과 뷰를 연결하여 응용 프로그램을 작동시킨다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이벤트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요청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컨트롤러로 전송되어 모델이 작동한다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요청 된 결과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데이터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올바른 형식으로 전달하면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컨트롤러가 결과를 보기로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컨트롤러는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사용자 이벤트를 수신하고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모델에게 계산을 수행하도록 요청하고 결과로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업데이트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56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038760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506931"/>
            <a:ext cx="7461844" cy="14538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(&lt;cell at 0x000001B0D2CA64C8: int object at 0x00007FFF8307A1D0&gt;,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&lt;cell at 0x000001B0D2CA6378: int object at 0x00007FFF8307A210&gt;)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96656" y="5592470"/>
            <a:ext cx="7349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 내부에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__closure__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 variable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저장되어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CF0D3-C222-48DE-807E-B5726B55BECB}"/>
              </a:ext>
            </a:extLst>
          </p:cNvPr>
          <p:cNvSpPr/>
          <p:nvPr/>
        </p:nvSpPr>
        <p:spPr>
          <a:xfrm>
            <a:off x="1354977" y="3189429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__[0].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cell_contents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78406E-FFBF-4CAE-9FE1-0D7CE6AB4B88}"/>
              </a:ext>
            </a:extLst>
          </p:cNvPr>
          <p:cNvSpPr/>
          <p:nvPr/>
        </p:nvSpPr>
        <p:spPr>
          <a:xfrm>
            <a:off x="1354977" y="3657600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711915-ACE5-4FA0-961F-938687274450}"/>
              </a:ext>
            </a:extLst>
          </p:cNvPr>
          <p:cNvSpPr/>
          <p:nvPr/>
        </p:nvSpPr>
        <p:spPr>
          <a:xfrm>
            <a:off x="1354977" y="4412896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c.__closure__[1].cell_contents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1CD594-CCDF-406E-B0BF-88CE7EDB01C6}"/>
              </a:ext>
            </a:extLst>
          </p:cNvPr>
          <p:cNvSpPr/>
          <p:nvPr/>
        </p:nvSpPr>
        <p:spPr>
          <a:xfrm>
            <a:off x="1354977" y="4881067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19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697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데스크탑 응용 프로그램을위한 단계별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507545" y="1832710"/>
            <a:ext cx="8723863" cy="334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(GUI)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조치 또는 요청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이벤트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보기는 사용자의 조치에 대해 컨트롤러에 알린다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사용자의 요청을 받고 응답을 위해 모델을 쿼리한다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컨트롤러 쿼리를 처리하고 필요한 작업을 수행하며 응답 또는 결과를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모델의 답변을 받고 그에 따라 보기를 업데이트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최종적으로 보기에서 요청 된 결과를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6740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스켈레톤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555477" y="987609"/>
            <a:ext cx="5975952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CFF1C-BC9C-42D9-A97D-9C74D230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67" y="2392545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7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19837"/>
            <a:ext cx="8232923" cy="2807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QVBoxLayout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partial</a:t>
            </a:r>
          </a:p>
        </p:txBody>
      </p:sp>
    </p:spTree>
    <p:extLst>
      <p:ext uri="{BB962C8B-B14F-4D97-AF65-F5344CB8AC3E}">
        <p14:creationId xmlns:p14="http://schemas.microsoft.com/office/powerpoint/2010/main" val="141352847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3069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 = QVBoxLayout()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self._centralWidget.setLayout(self.generalLayout)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self._createButtons()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96695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2089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 = QLineEdit()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self.display.setFixedHeight(35)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self.display.setAlignment(Qt.AlignRight)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self.display.setReadOnly(True)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self.generalLayout.addWidget(self.display)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D9367-D1FA-45F6-A6BF-A15D0BC89320}"/>
              </a:ext>
            </a:extLst>
          </p:cNvPr>
          <p:cNvSpPr txBox="1"/>
          <p:nvPr/>
        </p:nvSpPr>
        <p:spPr>
          <a:xfrm>
            <a:off x="1248229" y="3766457"/>
            <a:ext cx="7377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디스플레이의 고정 높이는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디스플레이에 텍스트가 왼쪽 정렬로 표시된다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편집하지 않도록 디스플레이가 읽기 전용으로 설정되어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6924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8232923" cy="444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_createButtons(self):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self.buttons = {}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buttonsLayout = QGridLayout()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 = {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'7': (0, 0), '8': (0, 1), '9': (0, 2), '/': (0, 3),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'C': (0, 4), '4': (1, 0), '5': (1, 1), '6': (1, 2),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'*': (1, 3), '(': (1, 4), '1': (2, 0), '2': (2, 1),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'3': (2, 2), '-': (2, 3), ')': (2, 4), '0': (3, 0),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'00': (3, 1),'.': (3, 2), '+': (3, 3), '=': (3, 4),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pos in 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 = QPushButton(btnText)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self.buttons[btnText].setFixedSize(40, 40)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buttonsLayout.addWidget(self.buttons[btnText],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pos[0], pos[1])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self.generalLayout.addLayout(buttonsLayout)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89477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5456425" cy="31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setDisplayText(self, text):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"""Set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self.display.setText(text)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self.display.setFocus()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displayText(self):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"""Get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self.display.text()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"""Clear the display."""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self.setDisplayText('')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C2820-C16E-4366-AD30-05383C826B83}"/>
              </a:ext>
            </a:extLst>
          </p:cNvPr>
          <p:cNvSpPr txBox="1"/>
          <p:nvPr/>
        </p:nvSpPr>
        <p:spPr>
          <a:xfrm>
            <a:off x="1262743" y="4746171"/>
            <a:ext cx="74292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.setDisplayText()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 설정 및 업데이트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디스플레이의 텍스트를 얻기 위해 사용한다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.clearDisplay()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텍스트를 지운다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E9848-BA99-4EA5-9A99-7C3DCEEE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8" y="1670504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166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8221397" cy="4397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view):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btnText))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A1591-85B6-4FBA-B5F1-85C5F50021B3}"/>
              </a:ext>
            </a:extLst>
          </p:cNvPr>
          <p:cNvSpPr txBox="1"/>
          <p:nvPr/>
        </p:nvSpPr>
        <p:spPr>
          <a:xfrm>
            <a:off x="1770743" y="5569287"/>
            <a:ext cx="4763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공용 인터페이스에 액세스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수학 표현식 작성 처리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clicked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적절한 슬롯으로 버튼 신호 연결</a:t>
            </a:r>
          </a:p>
        </p:txBody>
      </p:sp>
    </p:spTree>
    <p:extLst>
      <p:ext uri="{BB962C8B-B14F-4D97-AF65-F5344CB8AC3E}">
        <p14:creationId xmlns:p14="http://schemas.microsoft.com/office/powerpoint/2010/main" val="304539907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6" y="980350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D3538-00DF-483D-BE79-506B2634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38" y="1017361"/>
            <a:ext cx="2257425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7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=)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아직 작동하지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계산기 모델을 구현해야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51074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모델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5905481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ERROR_MSG = 'ERROR'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evaluateExpression(expression):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str(eval(expression, {}, {}))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ERROR_MSG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307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eval()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표현식으로 평가하는 데 사용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성공하면 결과를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그렇지 않으면 오류 메시지를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20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187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lambda x: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694176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22144" y="4370831"/>
            <a:ext cx="7516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구현이 간단한 수식인 경우 람다를 이용하여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사용할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내부 함수를 직접 호출할 일이 없으므로 이름이 없어도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4492746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컨트롤러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78198" y="863306"/>
            <a:ext cx="8919344" cy="5793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model, view):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self._evaluate = model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_calculateResult(self):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self._evaluate(expression=self._view.displayText())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self._view.setDisplayText(result)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self._view.displayText() == ERROR_MSG: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self._view.clearDisplay()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 btnText))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self._view.buttons['='].clicked.connect(self._calculateResult)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self._view.display.returnPressed.connect(self._calculateResult)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86327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계산기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D52669-F0D3-4B4B-ACBB-8F2C697F7FA1}"/>
              </a:ext>
            </a:extLst>
          </p:cNvPr>
          <p:cNvSpPr/>
          <p:nvPr/>
        </p:nvSpPr>
        <p:spPr>
          <a:xfrm>
            <a:off x="1109796" y="1243697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model = evaluateExpression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PyCalcCtrl(model=model, 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C5B55C-ECF3-4211-99CA-0580B33A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32" y="1262202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94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3938216908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웹 서버에 요청하고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응답받기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49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url2 = "https://www.python.org/1"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resp2 = requests.get(url2)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793BAF-1A8E-4A6C-84D1-0A5B46779978}"/>
              </a:ext>
            </a:extLst>
          </p:cNvPr>
          <p:cNvSpPr/>
          <p:nvPr/>
        </p:nvSpPr>
        <p:spPr>
          <a:xfrm>
            <a:off x="962635" y="3548130"/>
            <a:ext cx="8515717" cy="63106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[200]&gt;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[404]&gt;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108546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페이지 소스코드 확인하기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028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0558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948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["https://www.naver.com/", "https://www.python.org/"]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filename= "robots.txt"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url in urls: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file_path = url + filename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print(resp.text)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3998890"/>
            <a:ext cx="8515717" cy="24212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https://www.naver.com/robots.txt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 : /$ 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https://www.python.org/robots.txt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Directions for robots.  See this URL: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http://www.robotstxt.org/robotstxt.html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for a description of the file format.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0237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1133341"/>
            <a:ext cx="8515717" cy="504207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HTTrack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puf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MSIECrawler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The Krugle web crawler (though based on Nutch) is OK.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Krugle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No one should be crawling us with Nutch.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Nutch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Hide old versions of the documentation and various large sets of files.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78491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990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print(type(soup))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print(soup.head)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print(soup.body)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soup.title.string)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92726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62552"/>
            <a:ext cx="8515717" cy="283937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'bs4.BeautifulSoup'&gt;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&lt;head&gt;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&lt;meta charset="utf-8"/&gt;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&lt;/script&gt;&lt;/body&gt;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&lt;title&gt;Seoul Metropolitan Subway - Wikipedia&lt;/title&gt;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title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Seoul Metropolitan Subway - Wikipedia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03147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268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first_img = soup.find(name='img')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print(first_img)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print(target_img)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08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4389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sample():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func():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print('n =', 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get_n():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n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set_n(value):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value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func.get_n = get_n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func.set_n = set_n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func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283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165959"/>
            <a:ext cx="8515717" cy="47068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1352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5260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target_img_src = target_img.get('src')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target_img_resp = requests.get('http:' +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out_file_path = "download_image.jpg"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open(out_file_path, 'wb') as out_file: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out_file.write(target_img_resp.content)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18189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17053"/>
            <a:ext cx="8515717" cy="34966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//upload.wikimedia.org/wikipedia/commons/thumb/2/29/Seoul-Metro-2004-20070722.jpg/225px-Seoul-Metro-2004-20070722.jpg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224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requests,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soup.find_all("a")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len(links))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links[:3])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wiki_links = soup.find_all(name="a", href=re.compile("/wiki/"),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wiki_links)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soup.find_all(name="a", attrs={"class":"external text"},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external_links)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94817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82581" y="1050051"/>
            <a:ext cx="9002332" cy="538294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968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class="image" href="/wiki/File:South_Korea_subway_logo.svg"&gt;&lt;img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width="75"/&gt;&lt;/a&gt;, &lt;a class="image" href="/wiki/File:Seoul-Metro-2004-20070722.jpg"&gt;&lt;img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width="225"/&gt;&lt;/a&gt;, &lt;a href="/wiki/Seoul_Subway_Line_2" title="Seoul Subway Line 2"&gt;Line 2&lt;/a&gt;]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5746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19328" y="1256113"/>
            <a:ext cx="9002332" cy="18670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class="external text" href="http://www.seoulmetro.co.kr/kr/board.do?menuIdx=548" rel="nofollow"&gt;"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13960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179617787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 = soup.select('#mw-content-text &gt; div &gt; table:nth-child(3) &gt;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tbody &gt; tr:nth-child(2)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subway_image2 = soup.select('tr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print(subway_image2[1])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70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04736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soup.select('a')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print(len(links))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soup.select('a[class="external text"]')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print(external_links[:3])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42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1042405" y="1242168"/>
            <a:ext cx="72651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hlinkClick r:id="rId3"/>
              </a:rPr>
              <a:t>https://github.com/imguru-mooc/python_intermediate</a:t>
            </a:r>
            <a:endParaRPr kumimoji="0" lang="ko-KR" altLang="en-US" sz="2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2178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sample()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f.set_n(10)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print(f.get_n())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429000"/>
            <a:ext cx="7461844" cy="10219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10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44089" y="4670754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주요한 두가지 기능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첫번째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nonlocal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선언으로 내부 변수를 수정하는 함수를 작성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두번째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클로저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 붙여 마치 인스턴스 메소드 인 것처럼 동작하는 것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05861444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 = soup.select('#siteNotice')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id_selector2 = soup.select('div#siteNotice')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id_selector3 = soup.select('p#siteNotice')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 = soup.select('.mw-headline')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class_selector2 = soup.select('span.mw-headline')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19475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968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class="external text" href="http://www.seoulmetro.co.kr/kr/board.do?menuIdx=548" rel="nofollow"&gt;"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0873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30377" y="1030733"/>
            <a:ext cx="8780233" cy="52605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0029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"/search?q=%ED%8C%8C%EC%9D%B4%EC%8D%AC&amp;hl=ko&amp;gl=KR&amp;ceid=KR%3Ako"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requests.get(search_url)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print(len(news_items))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print(news_items[0])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news_items[:3]: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print(news_title)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print(news_content)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7131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print(news_agency)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print(news_reporting_date, news_reporting_time)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google_news_clipping(url,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2245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google_news_clipping(search_url,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7024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https://news.google.com/articles/CBMiI2h0dHA6Ly93d3cuY2lva29yZWEuY29tL25ld3MvMTU0MDEz0gEA?hl=ko&amp;gl=KR&amp;ceid=KR%3Ako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줄리아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vs.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데이터 과학과 케미 좋은 언어는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?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여러 응용 분야 가운데 아마도 데이터 애널리틱스가 가장 크고 중요할 것이다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진영에는 과학 컴퓨팅과 데이터 분석 작업을 신속하고 편리하게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CIO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2020-05-29 07:10:05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https://news.google.com/articles/CBMiJWh0dHA6Ly93d3cuaXR3b3JsZC5jby5rci9ob3d0by8xNTMxNDnSAQA?hl=ko&amp;gl=KR&amp;ceid=KR%3Ako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속도를 높이는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병렬 처리를 위한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가지 파이썬 라이브러리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(Python)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은 편의성과 프로그래머 친화성으로 유명하지만 속도 측면에서는 크게 내세울 것이 없는 프로그래밍 언어다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속도 제약은 기본 구현인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ITWorld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2020-05-20 07:45:17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https://news.google.com/articles/CBMiL2h0dHBzOi8vd3d3LnpkbmV0LmNvLmtyL3ZpZXcvP25vPTIwMjAwNTA1MTMzNDAy0gEA?hl=ko&amp;gl=KR&amp;ceid=KR%3Ako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무료 교육 영상 제공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마이크로소프트에서 제공하는 교육 영상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초보자를 위한 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'(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 디벨롭퍼 유튜브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더보기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+. ▷. “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비만균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90%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녹이는물질 발견돼”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안빠지는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넷 코리아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2020-05-05 07:00:00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20130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keyword_input = 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keyword)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', search_url)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google_news_clipping_keyword(keyword_input,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</p:txBody>
      </p:sp>
    </p:spTree>
    <p:extLst>
      <p:ext uri="{BB962C8B-B14F-4D97-AF65-F5344CB8AC3E}">
        <p14:creationId xmlns:p14="http://schemas.microsoft.com/office/powerpoint/2010/main" val="221588540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888642"/>
            <a:ext cx="9163318" cy="550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88356815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01144"/>
            <a:ext cx="9163318" cy="1075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search_word = 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google_news_clipping_keyword(search_word,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print(news['link'])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print(news['agency'])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5E0EF5-E85A-4411-A5BB-A3D858BD6053}"/>
              </a:ext>
            </a:extLst>
          </p:cNvPr>
          <p:cNvSpPr/>
          <p:nvPr/>
        </p:nvSpPr>
        <p:spPr>
          <a:xfrm>
            <a:off x="750195" y="2176530"/>
            <a:ext cx="9163318" cy="21700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%ED%8C%8C%EC%9D%B4%EC%8D%AC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 https://news.google.com/search?q=%ED%8C%8C%EC%9D%B4%EC%8D%AC&amp;hl=ko&amp;gl=KR&amp;ceid=KR%3Ako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['https://news.google.com/articles/CBMiI2h0dHA6Ly93d3cuY2lva29yZWEuY29tL25ld3MvMTU0MDEz0gEA?hl=ko&amp;gl=KR&amp;ceid=KR%3Ako', 'https://news.google.com/articles/CBMiJWh0dHA6Ly93d3cuaXR3b3JsZC5jby5rci9ob3d0by8xNTMxNDnSAQA?hl=ko&amp;gl=KR&amp;ceid=KR%3Ako']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['CIO Korea', 'ITWorld Korea']</a:t>
            </a:r>
          </a:p>
        </p:txBody>
      </p:sp>
    </p:spTree>
    <p:extLst>
      <p:ext uri="{BB962C8B-B14F-4D97-AF65-F5344CB8AC3E}">
        <p14:creationId xmlns:p14="http://schemas.microsoft.com/office/powerpoint/2010/main" val="2178103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 ** n ** n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83299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9269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인자를 받아서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전후에 새로운 기능을 추가한 함수를 만들수도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5351169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250660834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7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login.tag_name)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login.text)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login.get_attribute('href'))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376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15261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&lt;selenium.webdriver.remote.webelement.WebElement (session="4e2721f3fb51d51d46c012660a07cc26", element="266bd1cc-aee9-4844-9068-3f5d903767fd")&gt;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a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로그인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https://auth.danawa.com/login?url=http%3A%2F%2Fwww.danawa.com%2F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170549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5492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wishlist = driver.find_element_by_css_selector('li.interest_goods_service &gt; a').click()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print(html_src[:])</a:t>
            </a:r>
          </a:p>
        </p:txBody>
      </p:sp>
    </p:spTree>
    <p:extLst>
      <p:ext uri="{BB962C8B-B14F-4D97-AF65-F5344CB8AC3E}">
        <p14:creationId xmlns:p14="http://schemas.microsoft.com/office/powerpoint/2010/main" val="2232321517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62507"/>
            <a:ext cx="9163318" cy="3367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wish_table = soup.select('table[class="tbl wish_tbl"]')[0]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wish_items = wish_table.select('tbody tr')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wish_items: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title = item.find('div', {'class':'tit'}).text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item.find('span', {'class':'price'}).text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href=re.compile('prod.danawa.com/info/')).get('href')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print(price)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B4B0-F717-46D4-BF5F-07D8419A6A7C}"/>
              </a:ext>
            </a:extLst>
          </p:cNvPr>
          <p:cNvSpPr/>
          <p:nvPr/>
        </p:nvSpPr>
        <p:spPr>
          <a:xfrm>
            <a:off x="750195" y="4430332"/>
            <a:ext cx="9163318" cy="18738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Western Digital WD BLUE SN550 M.2 NVMe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87,600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http://prod.danawa.com/info/?pcode=10120452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삼성전자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860 EVO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101,100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http://prod.danawa.com/info/?pcode=5834210</a:t>
            </a:r>
          </a:p>
        </p:txBody>
      </p:sp>
    </p:spTree>
    <p:extLst>
      <p:ext uri="{BB962C8B-B14F-4D97-AF65-F5344CB8AC3E}">
        <p14:creationId xmlns:p14="http://schemas.microsoft.com/office/powerpoint/2010/main" val="1220352579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8322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download_bok_statistics():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 = driver.find_element_by_css_selector('img[alt="download"]')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download_bok_statistics()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C7DD20-467F-4D36-84B5-85FDD7B1754F}"/>
              </a:ext>
            </a:extLst>
          </p:cNvPr>
          <p:cNvSpPr/>
          <p:nvPr/>
        </p:nvSpPr>
        <p:spPr>
          <a:xfrm>
            <a:off x="750195" y="5718220"/>
            <a:ext cx="9163318" cy="4221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9285898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download_bok_statistics_by_keyword():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item_found = 0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not item_found: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keyword = ""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len(keyword)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keyword = str(input("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 = webdriver.Chrome("chromedriver")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items1 = driver.find_elements_by_css_selector('a[class="ng-binding"]')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items2 = driver.find_elements_by_css_selector('a[class="a-c1-list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items3 = driver.find_elements_by_css_selector('a[class="a-c4-list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items1[1:] + items2 + items3 </a:t>
            </a:r>
          </a:p>
        </p:txBody>
      </p:sp>
    </p:spTree>
    <p:extLst>
      <p:ext uri="{BB962C8B-B14F-4D97-AF65-F5344CB8AC3E}">
        <p14:creationId xmlns:p14="http://schemas.microsoft.com/office/powerpoint/2010/main" val="422482182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idx, item in enumerate(items):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keyword in item.text: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(keyword, item.text))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item_found 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elif idx == (len(items) - 1):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통계지표가 존재하지 않습니다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table_items = soup.find_all('td', {'class':'ng-binding'})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date = [t.text for i, t in enumerate(table_items) if i % 3 == 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 = [t.text for i, t in enumerate(table_items) if i % 3 == 1]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change = [t.text for i, t in enumerate(table_items) if i % 3 == 2]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 = open('bok_statistics_%s.csv' % keyword, 'w')</a:t>
            </a:r>
          </a:p>
        </p:txBody>
      </p:sp>
    </p:spTree>
    <p:extLst>
      <p:ext uri="{BB962C8B-B14F-4D97-AF65-F5344CB8AC3E}">
        <p14:creationId xmlns:p14="http://schemas.microsoft.com/office/powerpoint/2010/main" val="28569618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range(len(date)):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result_file.write("%s, %s, %s" % (date[i], value[i], change[i]))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date, value, change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result = download_bok_statistics_by_keyword()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print(result)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CD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수익률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(91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('20.05.29)'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(['2013', '2014', '2015', '2016', '2017', '2018', '2019', '2019.10', '2019.11', '2019.12', '2020.1', '2020.2', '2020.3', '2020.4', '2020.5.22', '2020.5.25', '2020.5.26', '2020.5.27', '2020.5.28', '2020.5.29'], ['2.72', '2.49', '1.76', '1.49', '1.44', '1.68', '1.69', '1.46', '1.52', '1.53', '1.47', '1.42', '1.23', '1.10', '1.02', '1.02', '1.02', '1.02', '0.81', '0.81'], ['-0.58', '-0.23', '-0.73', '-0.27', '-0.05', '0.24', '0.01', '-0.08', '0.06', '0.01', '-0.06', '-0.05', '-0.19', '-0.13', '0.00', '0.00', '0.00', '0.00', '-0.21', '0.00'])</a:t>
            </a:r>
          </a:p>
        </p:txBody>
      </p:sp>
    </p:spTree>
    <p:extLst>
      <p:ext uri="{BB962C8B-B14F-4D97-AF65-F5344CB8AC3E}">
        <p14:creationId xmlns:p14="http://schemas.microsoft.com/office/powerpoint/2010/main" val="791637196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8.1 NumPy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8.2 NumPy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8.3 Pandas 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NumPy &amp; Pandas</a:t>
            </a:r>
            <a:endParaRPr kumimoji="0" lang="ko-KR" altLang="en-US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7229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make_time_checker(func):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def new_func(*args,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start_time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result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end_time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end_time - start_time)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result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new_func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 = make_time_checker(big_number)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new_func(7)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0.14249400000016976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수가 실행되는 시간을 측정하는 기능을 가지는 새로운 함수를 만들어서 리턴할 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3878848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Num</a:t>
            </a: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py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?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E6ADA-D113-446F-B073-9CEF7AA98399}"/>
              </a:ext>
            </a:extLst>
          </p:cNvPr>
          <p:cNvSpPr txBox="1"/>
          <p:nvPr/>
        </p:nvSpPr>
        <p:spPr>
          <a:xfrm>
            <a:off x="431442" y="998805"/>
            <a:ext cx="96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언어로 구현된 파이썬 라이브러리로써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고성능의 수치계산을 위해 제작되었다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Numerical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줄임말 이기도 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벡터 및 행렬 연산에 있어서 매우 편리한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이는 데이터분석을 할 때 사용되는 라이브러리인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pandas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matplotlib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기반으로 사용되기도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단위로 데이터를 관리하며 이에 대해 연산을 수행한다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말그대로 행렬이라는 개념으로 생각하면 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사용하기 위해서는 아래와 같은 코드로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as np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사실상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설치하고 단순히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해도 되지만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코드에서 보다 편하게 사용하기 위해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as np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붙임으로써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이름으로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2773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list1 = [1, 2, 3,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np.array(list1)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np.array([[1,2,3],[4,5,6]])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print(b[0,0])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84356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(4,)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79374" y="4635067"/>
            <a:ext cx="804265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800" b="1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shape</a:t>
            </a:r>
          </a:p>
          <a:p>
            <a:pPr algn="just"/>
            <a:endParaRPr lang="ko-KR" altLang="en-US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해당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확인함으로써 몇개의 데이터가 있는지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차원으로 존재하는지 등을 확인할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</a:t>
            </a:r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총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크기를 갖고 있음을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* 3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크기를 갖고 있는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5409094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85814" y="1189968"/>
            <a:ext cx="80426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자료형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있는 정수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int(8, 16, 32, 64)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없는 정수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uint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(8 ,16, 32, 54)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float(16, 32, 64, 128)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복소수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complex(64, 128, 256)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불리언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string_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오프젝트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유니코드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unicode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93214567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857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np.zeros((2,2))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np.ones((2,3))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np.full((2,3),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np.eye(3)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np.array(range(20)).reshape((4,5))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6"/>
            <a:ext cx="4470299" cy="385722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1. 1.]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[1. 1.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5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5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1.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[[ 0  1  2  3 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6  7  8 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[10 11 12 13 14]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[15 16 17 18 19]]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23BB-B05B-435B-9488-C0CE8E30B067}"/>
              </a:ext>
            </a:extLst>
          </p:cNvPr>
          <p:cNvSpPr txBox="1"/>
          <p:nvPr/>
        </p:nvSpPr>
        <p:spPr>
          <a:xfrm>
            <a:off x="850006" y="5080716"/>
            <a:ext cx="7776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인자로 받는 값 만큼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씩 증가하는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만든다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하나의 인자만 입력하면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~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입력한 인자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 만큼의 크기를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83685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슬라이싱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676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arr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arr[0:2,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arr[1:, 1:]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726546"/>
            <a:ext cx="9163318" cy="11912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6]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[8 9]]</a:t>
            </a:r>
          </a:p>
        </p:txBody>
      </p:sp>
    </p:spTree>
    <p:extLst>
      <p:ext uri="{BB962C8B-B14F-4D97-AF65-F5344CB8AC3E}">
        <p14:creationId xmlns:p14="http://schemas.microsoft.com/office/powerpoint/2010/main" val="1226881484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155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np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3, 4],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 6, 7, 8],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[9, 10, 11, 12]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a[[0, 2], [1, 3]]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204952"/>
            <a:ext cx="9163318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[ 2 12]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2C9B-D064-4095-AE59-EEE15E1DBBE9}"/>
              </a:ext>
            </a:extLst>
          </p:cNvPr>
          <p:cNvSpPr txBox="1"/>
          <p:nvPr/>
        </p:nvSpPr>
        <p:spPr>
          <a:xfrm>
            <a:off x="811369" y="5074276"/>
            <a:ext cx="8669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사용되는 인덱싱은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인덱싱과 동일하다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에서와 같이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것이 아니라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것에 주의한다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51003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486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bool_indexing_array = np.array([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[True, False,  True],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a[bool_indexing_array];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529307"/>
            <a:ext cx="4470299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CD7D5-9501-48C2-829B-BE7AB2AB974E}"/>
              </a:ext>
            </a:extLst>
          </p:cNvPr>
          <p:cNvSpPr txBox="1"/>
          <p:nvPr/>
        </p:nvSpPr>
        <p:spPr>
          <a:xfrm>
            <a:off x="5447763" y="1107583"/>
            <a:ext cx="468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이용한 다차원의 인덱싱을 응용하여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기능은 주로 마스크라고 이야기하는데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통해 만들어낸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통해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원하는 행 또는 열의 값만 뽑아낼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마스크처럼 우리가 가리고 싶은 부분은 가리고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요소만 꺼낼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92755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863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 = (a % 2 ==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print(bool_indexing)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print(a[bool_indexing])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 a % 2 == 0 ]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13291"/>
            <a:ext cx="9163318" cy="14037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[[False  True False]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True False  True]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[False  True False]]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44666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968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1341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np.array([4,5,6])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+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-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np.multiply(a,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np.divide(a,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183745"/>
            <a:ext cx="4470299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[5 7 9]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[-3 -3 -3]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[ 4 10 18]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[0.25 0.4  0.5 ]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B87EE-863D-402D-82CC-37F745CDC3F8}"/>
              </a:ext>
            </a:extLst>
          </p:cNvPr>
          <p:cNvSpPr txBox="1"/>
          <p:nvPr/>
        </p:nvSpPr>
        <p:spPr>
          <a:xfrm>
            <a:off x="5447763" y="1107583"/>
            <a:ext cx="4681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연산을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할때는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크기가 서로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같은 위치에 있는 요소들 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C8A61-EFD3-43F9-AC8C-12E95A521AB5}"/>
              </a:ext>
            </a:extLst>
          </p:cNvPr>
          <p:cNvSpPr txBox="1"/>
          <p:nvPr/>
        </p:nvSpPr>
        <p:spPr>
          <a:xfrm>
            <a:off x="5586413" y="3870101"/>
            <a:ext cx="4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곱처럼 곱셈이 진행되는 것이 아니라 각 요소별로 곱셈이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29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888207"/>
            <a:ext cx="7461844" cy="4119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 ** n ** n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(7)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0.14843939999991562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make_time_checker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7234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659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np.empty_like(x)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range(4):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y[i, :] = x[i, :] + v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709115"/>
            <a:ext cx="9163318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0A0CC-5D91-4F4C-8C07-EA6BF05CE882}"/>
              </a:ext>
            </a:extLst>
          </p:cNvPr>
          <p:cNvSpPr txBox="1"/>
          <p:nvPr/>
        </p:nvSpPr>
        <p:spPr>
          <a:xfrm>
            <a:off x="750195" y="5112913"/>
            <a:ext cx="837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에서는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같은 크기를 가져야 서로 연산이 가능하다고 했지만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브로드캐스트라는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서로 크기가 다른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연산이 가능하게끔 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08602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240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vv = np.tile(v, (4, 1))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print(vv)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290553"/>
            <a:ext cx="9163318" cy="22409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9BCC8-1DF9-4053-9D50-F139CA753CE2}"/>
              </a:ext>
            </a:extLst>
          </p:cNvPr>
          <p:cNvSpPr txBox="1"/>
          <p:nvPr/>
        </p:nvSpPr>
        <p:spPr>
          <a:xfrm>
            <a:off x="750195" y="5743978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np.tile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(v,(4,1))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차곡차곡 쌓는다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54691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1712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2762518"/>
            <a:ext cx="9163318" cy="1204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B1287-8554-494C-AF3C-CCC3B47EFC8B}"/>
              </a:ext>
            </a:extLst>
          </p:cNvPr>
          <p:cNvSpPr txBox="1"/>
          <p:nvPr/>
        </p:nvSpPr>
        <p:spPr>
          <a:xfrm>
            <a:off x="940157" y="4372377"/>
            <a:ext cx="868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브로드캐스팅으로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인해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x + 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문제없이 수행된다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복사본이 차곡차곡 쌓인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처럼 간주되어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이들 간의 요소별 덧셈연산이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저장된다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12875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541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np.array([4,5])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print(np.reshape(v, (3, 1)) * w)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v)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print((x.T + w).T)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np.reshape(w, (2, 1)))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* 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7"/>
            <a:ext cx="4393026" cy="35416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[[ 4  5]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[12 15]]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[[2 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7 9]]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4 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 12]]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67181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185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lst1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[1,2],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[3,4]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lst2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[7,8]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np.array(lst2)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np.dot(a,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206286"/>
            <a:ext cx="9163318" cy="7051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[[19 22]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[43 50]]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9213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전치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942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np.array([[1,2], 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print(x.T)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print(v.T)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992452"/>
            <a:ext cx="9163318" cy="166137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[3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[2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4748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열간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행간 통계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np.array([[1,2],[3,4]])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np.prod(a)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97002"/>
            <a:ext cx="9163318" cy="109752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24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72713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03588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75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{'c0':[1,2,3,4,5], 'c1':[6,7,8,9,10]}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print(type(df1), "\n")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index=['r0', 'r1', 'r2', 'r3', 'r4'])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[[1,2,3,4,5], [6,7,8,9,10]]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index=['r0', 'r1'],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columns=['c0', 'c1', 'c2', 'c3', 'c4'])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print(df2.shape)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print(df4.shape)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32092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9841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0  1  2  3   4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0  1  2  3  4   5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1  6  7  8  9  10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2   3 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6   7   8 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(5, 2)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(2, 5)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875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6" y="1111911"/>
            <a:ext cx="7947067" cy="4634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 = True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trace(func):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enable_tracing: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callf(*args,**kwargs):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 open("debug.log","a") as debug_log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debug_log.write("Calling %s: %s, %s\n"%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(func.__name__,args,kwargs))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 = func(*args,**kwargs)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debug_log.write("%s returned %d\n"%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(func.__name__,r))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callf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else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42290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5325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csv_file = 'bok_statistics_CD.csv'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pd.read_csv(csv_file)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pd.read_csv(csv_file,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pd.read_csv(csv_file, index_col=0)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pd.read_csv(csv_file, index_col=0,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excel_file = 'report_Key100Stat.xls'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df5 = pd.read_excel(excel_file)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print(df5)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836737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8488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2013   2.72  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2014   2.49  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2015   1.76  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2016   1.49  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2017   1.44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4        2018   1.68    0.24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5        2019   1.69    0.01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    2019.10   1.46   -0.08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7     2019.11   1.52    0.06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8     2019.12   1.53    0.01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      2020.1   1.47   -0.06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    2020.2   1.42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     2020.3   1.23   -0.19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     2020.4   1.10   -0.13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13  2020.5.22   1.02    0.00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14  2020.5.25   1.02    0.00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15  2020.5.26   1.02    0.00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16  2020.5.27   1.02    0.00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2020.5.28   0.81  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18  2020.5.29   0.81    0.00</a:t>
            </a:r>
          </a:p>
          <a:p>
            <a:pPr lvl="0"/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1712188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026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print(df.tail(3))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5123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154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15  2020.5.25  1.02  0.00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16  2020.5.26  1.02  0.00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999675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7118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8102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712144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3697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4367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463434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54159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46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col0 = df['c0']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col1 = df.c1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df['c2'] = 7, 8, 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645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x*x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10"/>
            <a:ext cx="7461844" cy="750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returned 10000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423176427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37992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df['c4'] = df['c3']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10, 11, 12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df.drop('c4',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df.drop(['c1','c3'],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961608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56065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10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11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12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9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24261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211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row0 = df.iloc[0]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row1 = df.iloc[1]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row2 = df.loc['r2']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print(row1,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print(row2,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10, 20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41970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962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df.loc['r4']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df.loc['r4']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df.drop('r4',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df.drop(['r1','r3'],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82245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r2,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53709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1550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33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el_01 = df.iloc[0,1]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el_11 = df.iloc[1,1]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el_21 = df.loc['r2','c1']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print(el_21,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 = df.loc['r1':'r2','c0':'c1']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9783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el_12_01_iloc = df.iloc[1:3,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df.iloc[0,1] = 40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df.iloc[1:3, 0:2]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235590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8360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173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foo(a,b,c,d,e):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a+b+c+d+e</a:t>
            </a:r>
          </a:p>
          <a:p>
            <a:endParaRPr lang="pt-BR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foo(1,2,3,4,5)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09"/>
            <a:ext cx="7461844" cy="147442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returned 10000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foo: (1, 2, 3, 4, 5),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 returned 15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174793307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3954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0   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0   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738842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데이터프레임을 외부 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453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df.to_csv("df.csv")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df.to_excel("df.xlsx")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9F3C6D-C098-4200-917B-42F996AA605C}"/>
              </a:ext>
            </a:extLst>
          </p:cNvPr>
          <p:cNvSpPr/>
          <p:nvPr/>
        </p:nvSpPr>
        <p:spPr>
          <a:xfrm>
            <a:off x="750195" y="3625403"/>
            <a:ext cx="9163318" cy="11848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819362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203465510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153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['year', 'CD_rate', 'change']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df.set_index('year', inplace=True)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df.to_csv('bok_statistics_CD_2.csv')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204781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41534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CD_rate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change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381954" name="Picture 2">
            <a:extLst>
              <a:ext uri="{FF2B5EF4-FFF2-40B4-BE49-F238E27FC236}">
                <a16:creationId xmlns:a16="http://schemas.microsoft.com/office/drawing/2014/main" id="{6013F649-778B-4D3B-BE3E-2005EF0F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2071754"/>
            <a:ext cx="3619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49856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749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df.plot(kind='bar')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#df['change'].plot(kind='bar')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994063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38274" name="Picture 2">
            <a:extLst>
              <a:ext uri="{FF2B5EF4-FFF2-40B4-BE49-F238E27FC236}">
                <a16:creationId xmlns:a16="http://schemas.microsoft.com/office/drawing/2014/main" id="{004A95E3-2985-41F4-86CB-8DE78B0B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1171976"/>
            <a:ext cx="3619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96222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df['CD_rate'].plot(kind='hist')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df['change'].plot(kind='hist')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54867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0322" name="Picture 2">
            <a:extLst>
              <a:ext uri="{FF2B5EF4-FFF2-40B4-BE49-F238E27FC236}">
                <a16:creationId xmlns:a16="http://schemas.microsoft.com/office/drawing/2014/main" id="{89167E77-5DC7-427C-A27D-64BC4BC4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93" y="1171976"/>
            <a:ext cx="3581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17780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df.plot(x='CD_rate', y='change', kind='scatter')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91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923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2370" name="Picture 2">
            <a:extLst>
              <a:ext uri="{FF2B5EF4-FFF2-40B4-BE49-F238E27FC236}">
                <a16:creationId xmlns:a16="http://schemas.microsoft.com/office/drawing/2014/main" id="{752D853A-7689-40EA-B0FC-AA0D8660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99" y="1088198"/>
            <a:ext cx="3752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2552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df.plot(kind='box')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52055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4390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530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boxplot = df.plot(kind='box')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plt.savefig('boxplot.png')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666823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74568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645809057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470299" cy="30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'bo'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6466" name="Picture 2">
            <a:extLst>
              <a:ext uri="{FF2B5EF4-FFF2-40B4-BE49-F238E27FC236}">
                <a16:creationId xmlns:a16="http://schemas.microsoft.com/office/drawing/2014/main" id="{42A50959-5687-4576-AA3F-26C8F4A6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34" y="1171976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58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88262"/>
            <a:ext cx="4470299" cy="5241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y_hat = np.zeros(3)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range(len(x)):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y_hat[i] = w*x[i] + b;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'b-'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9538" name="Picture 2">
            <a:extLst>
              <a:ext uri="{FF2B5EF4-FFF2-40B4-BE49-F238E27FC236}">
                <a16:creationId xmlns:a16="http://schemas.microsoft.com/office/drawing/2014/main" id="{8D61003A-EE4F-4B65-A46D-7FDFF699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43" y="1243348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6155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4470299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 = np.zeros(100)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range(len(w)):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 = w[i]*2 + b;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j[i] = 0.5 * (y_hat - 2)**2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'-'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0562" name="Picture 2">
            <a:extLst>
              <a:ext uri="{FF2B5EF4-FFF2-40B4-BE49-F238E27FC236}">
                <a16:creationId xmlns:a16="http://schemas.microsoft.com/office/drawing/2014/main" id="{4FCF7285-8908-486F-8812-5BB929CF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65" y="1591078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13038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3644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0.5*(2-x*2)**2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Df = 2*(2-x*2)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xp1(x,alpha)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xp1 = x + alpha * Df(x)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xp1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021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22238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 = next(f)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print(line, end='')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StopIteration: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335731"/>
            <a:ext cx="7461844" cy="2143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문제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 가능한 아이템에 접근할 때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순환문을 사용하고 싶지 않다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이터레이터를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사용하면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11964781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4224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plot_steps( guess, alpha, nsteps)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fig, ax = plt.subplots()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 f(x))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guess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ax.plot(x,f(x), 'o', label='start x=%.2f' %x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range(nsteps):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xold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= xp1(x,alpha)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ax.plot(x,f(x), 'o')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ax.plot([xold,x],[f(xold),f(x)], '-')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plt.legend()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plt.show()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plot_steps( 3, 0.01, 20 )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55384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1586" name="Picture 2">
            <a:extLst>
              <a:ext uri="{FF2B5EF4-FFF2-40B4-BE49-F238E27FC236}">
                <a16:creationId xmlns:a16="http://schemas.microsoft.com/office/drawing/2014/main" id="{B0CB2E9C-AA72-4812-9BB0-DBF22261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62" y="1951685"/>
            <a:ext cx="4708366" cy="3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1156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plt.contour(aa0,aa1,J(aa0,aa1,x,y,m=len(x)) , colors='C0',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levels=[i for i in np.arange(0,80,0.3)])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756761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4658" name="Picture 2">
            <a:extLst>
              <a:ext uri="{FF2B5EF4-FFF2-40B4-BE49-F238E27FC236}">
                <a16:creationId xmlns:a16="http://schemas.microsoft.com/office/drawing/2014/main" id="{A7A0B89C-8BDE-4206-A7D4-BA64E0D2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9" y="1790967"/>
            <a:ext cx="4662594" cy="314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074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mpl_toolkits.mplot3d.axes3d import Axes3D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fig.add_subplot(1,1,1,projection='3d')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pprint(arr):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print("type:{}".format(type(arr)))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print("shape: {}, dimension: {}, dtype:{}".format(arr.shape, arr.ndim, arr.dtype))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print("Array's Data:\n", arr)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15779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11090" y="1146219"/>
            <a:ext cx="8934718" cy="2389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ax.plot_surface(aa0, aa1, J(aa0,aa1,x,y,m=len(x)))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6706" name="Picture 2">
            <a:extLst>
              <a:ext uri="{FF2B5EF4-FFF2-40B4-BE49-F238E27FC236}">
                <a16:creationId xmlns:a16="http://schemas.microsoft.com/office/drawing/2014/main" id="{4568162E-1003-4E15-9A24-A2657B84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0" y="3893645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62536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758574123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width=1920,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height=1080).generate(text)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interpolation='bilinear', cmap='YlOrBr')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411200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pic>
        <p:nvPicPr>
          <p:cNvPr id="458754" name="Picture 2">
            <a:extLst>
              <a:ext uri="{FF2B5EF4-FFF2-40B4-BE49-F238E27FC236}">
                <a16:creationId xmlns:a16="http://schemas.microsoft.com/office/drawing/2014/main" id="{4AB2522C-FA9A-4B78-A839-2880FD77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8" y="2138563"/>
            <a:ext cx="4882961" cy="28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79048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03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konlpy.tag import Hannanum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Counter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open('2018_president_message.txt', encoding='cp949').read()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engin = Hannanum()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engin.nouns(text)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[n for n in nouns if len(n) &gt; 1]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= Counter(nouns)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tags = count.most_common(50)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WordCloud(font_path='c:/Windows/Fonts/malgun.ttf',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width=1200,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height=800).generate_from_frequencies(dict(tags))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15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870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= iter(items)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977481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CBFC-FB9A-4409-B873-61C944237409}"/>
              </a:ext>
            </a:extLst>
          </p:cNvPr>
          <p:cNvSpPr/>
          <p:nvPr/>
        </p:nvSpPr>
        <p:spPr>
          <a:xfrm>
            <a:off x="1354977" y="249181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78C940-32DB-4F60-BF06-4997710AD984}"/>
              </a:ext>
            </a:extLst>
          </p:cNvPr>
          <p:cNvSpPr/>
          <p:nvPr/>
        </p:nvSpPr>
        <p:spPr>
          <a:xfrm>
            <a:off x="1354977" y="287951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633DFA-22EC-4B44-A4D4-0104553357A5}"/>
              </a:ext>
            </a:extLst>
          </p:cNvPr>
          <p:cNvSpPr/>
          <p:nvPr/>
        </p:nvSpPr>
        <p:spPr>
          <a:xfrm>
            <a:off x="1354977" y="3396924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C3F95-EDFA-4931-85A7-F26DCF32B94F}"/>
              </a:ext>
            </a:extLst>
          </p:cNvPr>
          <p:cNvSpPr/>
          <p:nvPr/>
        </p:nvSpPr>
        <p:spPr>
          <a:xfrm>
            <a:off x="1354977" y="3784630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44EBFA-B4C5-4402-8EA4-4321A573C42D}"/>
              </a:ext>
            </a:extLst>
          </p:cNvPr>
          <p:cNvSpPr/>
          <p:nvPr/>
        </p:nvSpPr>
        <p:spPr>
          <a:xfrm>
            <a:off x="1354977" y="4302036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2AEDF3-8BD9-451A-AF3A-6D4D091547CA}"/>
              </a:ext>
            </a:extLst>
          </p:cNvPr>
          <p:cNvSpPr/>
          <p:nvPr/>
        </p:nvSpPr>
        <p:spPr>
          <a:xfrm>
            <a:off x="1354977" y="4689742"/>
            <a:ext cx="7461844" cy="20036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&lt;ipython-input-33-bc1ab118995a&gt;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next(it)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99201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plt.savefig('2018_president_message_wordcloud.svg')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0802" name="Picture 2">
            <a:extLst>
              <a:ext uri="{FF2B5EF4-FFF2-40B4-BE49-F238E27FC236}">
                <a16:creationId xmlns:a16="http://schemas.microsoft.com/office/drawing/2014/main" id="{EDEF571E-9049-4BE0-B7E0-6F78E53C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5" y="3319933"/>
            <a:ext cx="4117580" cy="27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3980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WordCloud, STOPWORDS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PIL import Image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image_path = 'usa_map.jpg'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usa_map = np.array(Image.open(image_path))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max_font_size = 100,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max_words=1000,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stopwords=STOPWORDS,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mask=usa_map).generate(text)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97939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plt.savefig('usa_president_message_wordcloud_with_map.svg')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3874" name="Picture 2">
            <a:extLst>
              <a:ext uri="{FF2B5EF4-FFF2-40B4-BE49-F238E27FC236}">
                <a16:creationId xmlns:a16="http://schemas.microsoft.com/office/drawing/2014/main" id="{AD4C6B3E-986A-4E59-BF83-1CC595FE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2" y="3243438"/>
            <a:ext cx="5098759" cy="31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87397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677798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8"/>
            <a:ext cx="8934718" cy="493260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990393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862517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40457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43724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3928039054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36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pi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kbo = pd.read_csv("kbo.csv")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print(kbo.head())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var = kbo.columns.to_list()[1:]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= kbo.loc[0,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+= val1[:1]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= kbo.loc[1,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+= val2[:1]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3521294950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863599"/>
            <a:ext cx="8934718" cy="5550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num_var = len(var)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= [n / float(num_var) * 2 * pi for n in range(num_var)]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+= deg[:1]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print(deg)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"malgun.ttf"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plt.subplot(111, polar=True)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plt.xticks(deg[:-1], var, color='grey', size=10)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ax.set_rlabel_position(45)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plt.yticks([25,50,75,100], ["25","50","75","100"], color="red", size=7)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plt.ylim(0,100)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val1, linewidth=1, linestyle='solid', label='1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val1, 'orange',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val2, linewidth=1, linestyle='solid', label='10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val2, 'blue',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plt.legend(loc='best', bbox_to_anchor=(0.05, 0.95))</a:t>
            </a:r>
          </a:p>
        </p:txBody>
      </p:sp>
    </p:spTree>
    <p:extLst>
      <p:ext uri="{BB962C8B-B14F-4D97-AF65-F5344CB8AC3E}">
        <p14:creationId xmlns:p14="http://schemas.microsoft.com/office/powerpoint/2010/main" val="413641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설치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3825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value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'Node({!r})'.format(self._value)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add_child(self, node):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self._children.append(node)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iter(self._children)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4547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95343"/>
            <a:ext cx="8934718" cy="405040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팀명  승리  패배  세이브  홀드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88  55   51  92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1  10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48  93   16  47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승리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패배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세이브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홀드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[88, 55, 51, 92, 88]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[48, 93, 16, 47, 48]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[0.0, 1.5707963267948966, 3.141592653589793, 4.71238898038469, 0.0]</a:t>
            </a:r>
          </a:p>
        </p:txBody>
      </p:sp>
    </p:spTree>
    <p:extLst>
      <p:ext uri="{BB962C8B-B14F-4D97-AF65-F5344CB8AC3E}">
        <p14:creationId xmlns:p14="http://schemas.microsoft.com/office/powerpoint/2010/main" val="2135949242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65922" name="Picture 2">
            <a:extLst>
              <a:ext uri="{FF2B5EF4-FFF2-40B4-BE49-F238E27FC236}">
                <a16:creationId xmlns:a16="http://schemas.microsoft.com/office/drawing/2014/main" id="{925FADFC-7488-46A7-8AB7-FABFEA10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" y="2089933"/>
            <a:ext cx="3711014" cy="311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07523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5332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seaborn as sns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sns.load_dataset('iris')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print(df.columns.values)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plt.figure(figsize=(10,10))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corr = df.loc[:,'sepal_length':'petal_width'].corr()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sns.set(font_scale=1.5)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sns.heatmap(corr,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annot=True,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cmap='PuBuGn',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fmt='.1f',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square=True,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linewidth=0.5,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cbar=False)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813912381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24405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sepal_length  sepal_width  petal_length  petal_width species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   5.1          3.5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4.9          3.0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4.7          3.2           1.3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 4.6          3.1           1.5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   5.0          3.6           1.4          0.2  setosa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['sepal_length' 'sepal_width' 'petal_length' 'petal_width' 'species']</a:t>
            </a:r>
          </a:p>
        </p:txBody>
      </p:sp>
    </p:spTree>
    <p:extLst>
      <p:ext uri="{BB962C8B-B14F-4D97-AF65-F5344CB8AC3E}">
        <p14:creationId xmlns:p14="http://schemas.microsoft.com/office/powerpoint/2010/main" val="175461445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6162" name="Picture 2">
            <a:extLst>
              <a:ext uri="{FF2B5EF4-FFF2-40B4-BE49-F238E27FC236}">
                <a16:creationId xmlns:a16="http://schemas.microsoft.com/office/drawing/2014/main" id="{11583E6D-EB5F-4CA4-85AA-737A44CD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531" y="1041400"/>
            <a:ext cx="55435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39554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3953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calmap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20)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pd.read_excel('kospi.xls', parse_dates=['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['date', 'price', 'up_down', 'change', 'start', 'high', 'low',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'vol_num', 'vol_amt', 'mkt_cap']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df.set_index('date', drop=True)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960762604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2698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plt.figure(figsize=(16,8))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calmap.calendarplot(df.change,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monthticks=1, daylabels='MTWTFSS', dayticks=[0, 2, 4, 6],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cmap='YlGn', linewidth=0.05, fillcolor='grey',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fig_kws=dict(figsize=(14, 6)),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yearlabel_kws=dict(color='black', fontsize=12),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subplot_kws=dict(title='2018 KOSPI Price Trend'),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111693469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82842"/>
            <a:ext cx="8934718" cy="53060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년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        종가     대비  등락률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(%)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시가        고가        저가  거래량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천주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2018-12-28  2,041.04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2018-12-27  2,028.44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2018-12-26  2,028.01 -27.00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2018-12-24  2,055.01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2018-12-21  2,061.49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거래대금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상장시가총액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4  5,492,537,998,707  1,357,352,795,408,644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price  up_down  change     start      high       low  vol_num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2,041.04  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2,028.44  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2,028.01  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2,055.01  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2,061.49  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vol_amt                mkt_cap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5,492,537,998,707  1,357,352,795,408,644</a:t>
            </a:r>
          </a:p>
        </p:txBody>
      </p:sp>
    </p:spTree>
    <p:extLst>
      <p:ext uri="{BB962C8B-B14F-4D97-AF65-F5344CB8AC3E}">
        <p14:creationId xmlns:p14="http://schemas.microsoft.com/office/powerpoint/2010/main" val="3854869203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7186" name="Picture 2">
            <a:extLst>
              <a:ext uri="{FF2B5EF4-FFF2-40B4-BE49-F238E27FC236}">
                <a16:creationId xmlns:a16="http://schemas.microsoft.com/office/drawing/2014/main" id="{08C5C857-849B-4E0C-A4B1-109C9E6A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6" y="1564784"/>
            <a:ext cx="9070455" cy="16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90775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632161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6"/>
            <a:ext cx="7461844" cy="7754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25326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4836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"space x"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3-m"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over time",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2476103541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"google_trend_over_time_%s.png"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space x  isPartial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2020-02-29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2020-03-01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2020-03-02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2020-03-03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2020-03-04        1      False</a:t>
            </a:r>
          </a:p>
        </p:txBody>
      </p:sp>
    </p:spTree>
    <p:extLst>
      <p:ext uri="{BB962C8B-B14F-4D97-AF65-F5344CB8AC3E}">
        <p14:creationId xmlns:p14="http://schemas.microsoft.com/office/powerpoint/2010/main" val="873307733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1282" name="Picture 2">
            <a:extLst>
              <a:ext uri="{FF2B5EF4-FFF2-40B4-BE49-F238E27FC236}">
                <a16:creationId xmlns:a16="http://schemas.microsoft.com/office/drawing/2014/main" id="{4CB47DDB-36D4-4D9B-A118-17C1577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657350"/>
            <a:ext cx="7820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66870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trend_obj.interest_by_region().sort_values(by='WHO', ascending=False)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trend_df.iloc[:50, :][keyword].plot(kind='bar')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3944002241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WHO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Nigeria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Jamaica   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Kenya     66</a:t>
            </a:r>
          </a:p>
        </p:txBody>
      </p:sp>
    </p:spTree>
    <p:extLst>
      <p:ext uri="{BB962C8B-B14F-4D97-AF65-F5344CB8AC3E}">
        <p14:creationId xmlns:p14="http://schemas.microsoft.com/office/powerpoint/2010/main" val="46156749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4356" name="Picture 4">
            <a:extLst>
              <a:ext uri="{FF2B5EF4-FFF2-40B4-BE49-F238E27FC236}">
                <a16:creationId xmlns:a16="http://schemas.microsoft.com/office/drawing/2014/main" id="{C4C801CC-97D1-4B3D-B828-A8F1E1CD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37" y="1034493"/>
            <a:ext cx="6372560" cy="54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35504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"python"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"java"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</p:txBody>
      </p:sp>
    </p:spTree>
    <p:extLst>
      <p:ext uri="{BB962C8B-B14F-4D97-AF65-F5344CB8AC3E}">
        <p14:creationId xmlns:p14="http://schemas.microsoft.com/office/powerpoint/2010/main" val="3327940378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'google_trend_%s_vs_%s.png' % (keyword1,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pic>
        <p:nvPicPr>
          <p:cNvPr id="488450" name="Picture 2">
            <a:extLst>
              <a:ext uri="{FF2B5EF4-FFF2-40B4-BE49-F238E27FC236}">
                <a16:creationId xmlns:a16="http://schemas.microsoft.com/office/drawing/2014/main" id="{74CAE6FC-0B35-4186-A794-685B3576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81" y="3120041"/>
            <a:ext cx="7820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342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5228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suggested_keywords = trend_obj.suggestions(keyword)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print(suggested_keywords)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new_keyword = suggested_keywords[0]['title']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print(new_keyword)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trend_obj.build_payload(kw_list=[new_keyword],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 = trend_df.sort_values(by=new_keyword, ascending=False).head(30)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print(trend_top30.head())</a:t>
            </a:r>
          </a:p>
        </p:txBody>
      </p:sp>
    </p:spTree>
    <p:extLst>
      <p:ext uri="{BB962C8B-B14F-4D97-AF65-F5344CB8AC3E}">
        <p14:creationId xmlns:p14="http://schemas.microsoft.com/office/powerpoint/2010/main" val="805603828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923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trend_top30[new_keyword].plot(kind='bar')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plt.legend(labels=[new_keyword], loc="upper right")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new_keyword)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818955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547511" y="102164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2404533" y="20094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2404532" y="24710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1346858" y="20094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960533" y="24710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2707397" y="15155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256145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63639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[{'mid': '/m/0840w', 'title': 'World Health Organization', 'type': 'Topic'}, {'mid': '/m/01v0sxx', 'title': 'The Who', 'type': 'Rock band'}, {'mid': '/m/02jd7w', 'title': 'Who', 'type': 'Pronoun'}, {'mid': '/m/03l_zp', 'title': 'Jim Neidhart', 'type': 'Professional wrestler'}, {'mid': '/m/07dmyk', 'title': 'WHO (AM)', 'type': 'AM'}]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Afghanistan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Albania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Algeria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American Samoa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Andorra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St. Helena                               100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Ethiopia                                  98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                                63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                                 59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Trinidad &amp; Tobago                         59</a:t>
            </a:r>
          </a:p>
        </p:txBody>
      </p:sp>
    </p:spTree>
    <p:extLst>
      <p:ext uri="{BB962C8B-B14F-4D97-AF65-F5344CB8AC3E}">
        <p14:creationId xmlns:p14="http://schemas.microsoft.com/office/powerpoint/2010/main" val="3737806615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92546" name="Picture 2">
            <a:extLst>
              <a:ext uri="{FF2B5EF4-FFF2-40B4-BE49-F238E27FC236}">
                <a16:creationId xmlns:a16="http://schemas.microsoft.com/office/drawing/2014/main" id="{ED56A860-2B85-4138-981D-726F710A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02" y="1150065"/>
            <a:ext cx="4873783" cy="54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312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9970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유재석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이효리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local_area = "KR"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timeframe=period, geo=local_area)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os.path.join(cwd, ".","malgun.ttf")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0508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7"/>
            <a:ext cx="8934718" cy="345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'google_trend_%s__%s_vs_%s.png' %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(local_area, 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686421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pic>
        <p:nvPicPr>
          <p:cNvPr id="495618" name="Picture 2">
            <a:extLst>
              <a:ext uri="{FF2B5EF4-FFF2-40B4-BE49-F238E27FC236}">
                <a16:creationId xmlns:a16="http://schemas.microsoft.com/office/drawing/2014/main" id="{5F851AA1-1071-463E-BE01-C571F745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824038"/>
            <a:ext cx="78009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59927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3711299430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교보문고 광화문점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print(geo_location)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lat)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lng)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818365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78417"/>
            <a:ext cx="8934718" cy="225058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{'location': {'lat': 37.5709641, 'lng': 126.9777645}, 'location_type': 'ROOFTOP', 'viewport': {'northeast': {'lat': 37.57231308029149, 'lng': 126.9791134802915}, 'southwest': {'lat': 37.56961511970849, 'lng': 126.9764155197085}}}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37.5709641</a:t>
            </a: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126.9777645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918456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[]; lng = []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place_list = ["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i, place in enumerate(place_list):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print(i, place)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lat.append(geo_location['location']['lat'])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lng.append(geo_location['location']['lng'])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11135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086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pd.DataFrame({'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장소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':place_list,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':lat,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':lng})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96B3E4-893F-4130-BB5B-B340FCCA7EA6}"/>
              </a:ext>
            </a:extLst>
          </p:cNvPr>
          <p:cNvSpPr/>
          <p:nvPr/>
        </p:nvSpPr>
        <p:spPr>
          <a:xfrm>
            <a:off x="753135" y="3142445"/>
            <a:ext cx="89347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장소         위도          경도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37.571089  126.977808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34.854415  128.433210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35.182278  126.889094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201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211689" y="279964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211688" y="326130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154014" y="2799643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67689" y="3261309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514553" y="2305754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5220494" y="372297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5220493" y="418463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364582" y="3246478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296054" y="373780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296053" y="419946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440142" y="326130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204303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53037"/>
            <a:ext cx="8934718" cy="5415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webbrowser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세종문화회관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zoom=17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google_map_url = "https://www.google.co.kr/maps/@"+str(lat)+","+str(lng)+","+str(zoom)+"z?hl=ko"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print(google_map_url)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webbrowser.open(google_map_url)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207364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08222"/>
            <a:ext cx="8934718" cy="9940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  <a:hlinkClick r:id="rId3"/>
              </a:rPr>
              <a:t>https://www.google.co.kr/maps/@37.5725254,126.9756429,17z?hl=ko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25118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410741-8E9B-4720-BCBC-90543604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2" y="930008"/>
            <a:ext cx="5992268" cy="56549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3D105A-33E3-4496-8BBB-7A8530E2BEA1}"/>
              </a:ext>
            </a:extLst>
          </p:cNvPr>
          <p:cNvSpPr/>
          <p:nvPr/>
        </p:nvSpPr>
        <p:spPr>
          <a:xfrm>
            <a:off x="3457977" y="3837904"/>
            <a:ext cx="901522" cy="47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44807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52659"/>
            <a:ext cx="8934718" cy="335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 = folium.Map(location=[37.55,126.98],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zoom_start=9)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 = folium.Map(location=[37.55,126.98], tiles='Stamen Toner',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seoul_map1.save('seoul1.html')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seoul_map2.save('seoul2.html')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seoul_map3.save('seoul3.html')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415155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9CC353-177C-4D66-BF30-0185B717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7" y="2020374"/>
            <a:ext cx="3218831" cy="2926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CA499A-B5D4-4CF8-B1D9-F4F80704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42" y="2020374"/>
            <a:ext cx="3218831" cy="2926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B99C7E-2E49-406A-9700-7C80084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887" y="2020374"/>
            <a:ext cx="3231104" cy="29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4562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5292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icon=folium.Icon(color='red',icon='info-sign'),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popup=name).add_to(parking_map)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995948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661375"/>
            <a:ext cx="8934718" cy="185455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5539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908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499380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186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lng, num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folium.CircleMarker([lat,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radius=num/30,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color='red',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linewidth=0.1,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fill=True,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fill_color='orange',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fill_opacity=0.75,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popup=name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parking_map.save('parking_map_cricle.html')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D5D85C-4A34-4FA9-9605-3F5B82048A28}"/>
              </a:ext>
            </a:extLst>
          </p:cNvPr>
          <p:cNvSpPr/>
          <p:nvPr/>
        </p:nvSpPr>
        <p:spPr>
          <a:xfrm>
            <a:off x="753135" y="4256468"/>
            <a:ext cx="8934718" cy="17515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152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155244" y="33302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155243" y="37918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097569" y="33302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11244" y="37918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458108" y="28363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4943917" y="493653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4943916" y="539819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124798" y="5845030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019477" y="495136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019476" y="541302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200358" y="585986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B45B93-6007-4CE5-BC4F-F5A5C45D659C}"/>
              </a:ext>
            </a:extLst>
          </p:cNvPr>
          <p:cNvSpPr/>
          <p:nvPr/>
        </p:nvSpPr>
        <p:spPr>
          <a:xfrm>
            <a:off x="5374328" y="3791887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E19B4B-182A-4032-9AF4-151288D4F51F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4532488" y="4022720"/>
            <a:ext cx="841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133CBE-83D1-4641-8BED-5E7D6BFD2F41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5608164" y="4253552"/>
            <a:ext cx="24376" cy="6829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82C384-33E0-4961-861D-4776FDD98351}"/>
              </a:ext>
            </a:extLst>
          </p:cNvPr>
          <p:cNvSpPr/>
          <p:nvPr/>
        </p:nvSpPr>
        <p:spPr>
          <a:xfrm>
            <a:off x="5829116" y="3791887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4A77F9-CACE-49D5-B0BE-5071D9C03453}"/>
              </a:ext>
            </a:extLst>
          </p:cNvPr>
          <p:cNvSpPr/>
          <p:nvPr/>
        </p:nvSpPr>
        <p:spPr>
          <a:xfrm>
            <a:off x="7113567" y="3791886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D6F608-84DE-4BDE-9209-F8157EF9803B}"/>
              </a:ext>
            </a:extLst>
          </p:cNvPr>
          <p:cNvSpPr/>
          <p:nvPr/>
        </p:nvSpPr>
        <p:spPr>
          <a:xfrm>
            <a:off x="7568355" y="3791886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6EEDAF-9601-4D0B-8A6F-A7ABDE3AD98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6296787" y="4022719"/>
            <a:ext cx="81678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3985ED-7487-4F14-87BC-03094163BCD4}"/>
              </a:ext>
            </a:extLst>
          </p:cNvPr>
          <p:cNvCxnSpPr>
            <a:cxnSpLocks/>
            <a:stCxn id="28" idx="2"/>
            <a:endCxn id="15" idx="0"/>
          </p:cNvCxnSpPr>
          <p:nvPr/>
        </p:nvCxnSpPr>
        <p:spPr>
          <a:xfrm>
            <a:off x="7347403" y="4253551"/>
            <a:ext cx="360697" cy="6978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825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frange(start, stop, increment):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stop: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increment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frange(0, 4, 0.5):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 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0 0.5 1.0 1.5 2.0 2.5 3.0 3.5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18162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list(frange(0, 1, 0.125))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56932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[0, 0.125, 0.25, 0.375, 0.5, 0.625, 0.75, 0.875]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12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5530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print('Starting to count from',n)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print('Done!')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66491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&lt;generator object countdown at 0x000001B0D2D36F48&gt;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30598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693688"/>
            <a:ext cx="7461844" cy="8439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Starting to count from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60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1513549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A5745-1769-4BC4-AA47-A74994EBB211}"/>
              </a:ext>
            </a:extLst>
          </p:cNvPr>
          <p:cNvSpPr/>
          <p:nvPr/>
        </p:nvSpPr>
        <p:spPr>
          <a:xfrm>
            <a:off x="1354977" y="2220734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54E63-9573-4642-9504-9D08A5F9DEB3}"/>
              </a:ext>
            </a:extLst>
          </p:cNvPr>
          <p:cNvSpPr/>
          <p:nvPr/>
        </p:nvSpPr>
        <p:spPr>
          <a:xfrm>
            <a:off x="1354977" y="2622372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6689-50D7-4656-829C-96BFB3C8E832}"/>
              </a:ext>
            </a:extLst>
          </p:cNvPr>
          <p:cNvSpPr/>
          <p:nvPr/>
        </p:nvSpPr>
        <p:spPr>
          <a:xfrm>
            <a:off x="1354977" y="3329557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999B0-DF26-4BF4-B75F-31F38B306C69}"/>
              </a:ext>
            </a:extLst>
          </p:cNvPr>
          <p:cNvSpPr/>
          <p:nvPr/>
        </p:nvSpPr>
        <p:spPr>
          <a:xfrm>
            <a:off x="1354977" y="3731194"/>
            <a:ext cx="7461844" cy="27208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Done!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&lt;ipython-input-42-e846efec376d&gt;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next(c)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2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5223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node):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children.append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 iter(self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20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496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child1.add_child(Node(3))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child1.add_child(Node(4))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child2.add_child(Node(5))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root.depth_first():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461210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9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63518-D6E1-4872-9B34-A597A2A8CA09}"/>
              </a:ext>
            </a:extLst>
          </p:cNvPr>
          <p:cNvSpPr txBox="1"/>
          <p:nvPr/>
        </p:nvSpPr>
        <p:spPr>
          <a:xfrm>
            <a:off x="286746" y="3823676"/>
            <a:ext cx="34387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child1.add_child(Node(3))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child1.add_child(Node(4))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child2.add_child(Node(5))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ch in root.depth_first():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print(ch, end=' ')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DA0110-F096-4549-8C53-9C80F21C3E49}"/>
              </a:ext>
            </a:extLst>
          </p:cNvPr>
          <p:cNvSpPr/>
          <p:nvPr/>
        </p:nvSpPr>
        <p:spPr>
          <a:xfrm>
            <a:off x="4544146" y="126680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07E56-8480-4E13-A594-A2323FF8A400}"/>
              </a:ext>
            </a:extLst>
          </p:cNvPr>
          <p:cNvSpPr/>
          <p:nvPr/>
        </p:nvSpPr>
        <p:spPr>
          <a:xfrm>
            <a:off x="4544146" y="157635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1BD32-8EA6-4176-9AC6-9F8DFC667575}"/>
              </a:ext>
            </a:extLst>
          </p:cNvPr>
          <p:cNvSpPr txBox="1"/>
          <p:nvPr/>
        </p:nvSpPr>
        <p:spPr>
          <a:xfrm>
            <a:off x="3834965" y="1266808"/>
            <a:ext cx="665161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9BE39-A3BD-4DDE-ADAF-E95EA7096712}"/>
              </a:ext>
            </a:extLst>
          </p:cNvPr>
          <p:cNvSpPr txBox="1"/>
          <p:nvPr/>
        </p:nvSpPr>
        <p:spPr>
          <a:xfrm>
            <a:off x="3575930" y="1576359"/>
            <a:ext cx="88444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B2F8-72F0-47E8-989B-E35F13D4B7CB}"/>
              </a:ext>
            </a:extLst>
          </p:cNvPr>
          <p:cNvSpPr txBox="1"/>
          <p:nvPr/>
        </p:nvSpPr>
        <p:spPr>
          <a:xfrm>
            <a:off x="4747219" y="935651"/>
            <a:ext cx="51048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EF057A-FA37-444E-B932-6B7CAEF76074}"/>
              </a:ext>
            </a:extLst>
          </p:cNvPr>
          <p:cNvSpPr/>
          <p:nvPr/>
        </p:nvSpPr>
        <p:spPr>
          <a:xfrm>
            <a:off x="5422185" y="2999866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92DCC9-4AAD-4344-972C-01944880111E}"/>
              </a:ext>
            </a:extLst>
          </p:cNvPr>
          <p:cNvSpPr/>
          <p:nvPr/>
        </p:nvSpPr>
        <p:spPr>
          <a:xfrm>
            <a:off x="5422185" y="3309417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699FB-4E5F-48A6-AED8-2B039CF060F0}"/>
              </a:ext>
            </a:extLst>
          </p:cNvPr>
          <p:cNvSpPr txBox="1"/>
          <p:nvPr/>
        </p:nvSpPr>
        <p:spPr>
          <a:xfrm>
            <a:off x="5543468" y="3609024"/>
            <a:ext cx="605014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9EDBA6-21D7-4757-A8DC-D0B40354BFF1}"/>
              </a:ext>
            </a:extLst>
          </p:cNvPr>
          <p:cNvSpPr/>
          <p:nvPr/>
        </p:nvSpPr>
        <p:spPr>
          <a:xfrm>
            <a:off x="7611866" y="293011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1D706-AE72-4942-9C17-C6492FC3E20D}"/>
              </a:ext>
            </a:extLst>
          </p:cNvPr>
          <p:cNvSpPr/>
          <p:nvPr/>
        </p:nvSpPr>
        <p:spPr>
          <a:xfrm>
            <a:off x="7611866" y="323966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3F537-F317-4D50-B023-C250F114FA5D}"/>
              </a:ext>
            </a:extLst>
          </p:cNvPr>
          <p:cNvSpPr txBox="1"/>
          <p:nvPr/>
        </p:nvSpPr>
        <p:spPr>
          <a:xfrm>
            <a:off x="7733149" y="3539272"/>
            <a:ext cx="628169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482C3F-022E-4CE5-B67D-6D15AAD737BF}"/>
              </a:ext>
            </a:extLst>
          </p:cNvPr>
          <p:cNvSpPr/>
          <p:nvPr/>
        </p:nvSpPr>
        <p:spPr>
          <a:xfrm>
            <a:off x="6032063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462A2E-CE75-4D29-8A8B-5F036FC05E15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5467601" y="1731135"/>
            <a:ext cx="564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ACD8DE-43FE-404F-B4D4-FD1BE8685397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5883913" y="1885910"/>
            <a:ext cx="304939" cy="111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F063D-827D-4757-A797-A4350BC4FB3F}"/>
              </a:ext>
            </a:extLst>
          </p:cNvPr>
          <p:cNvSpPr/>
          <p:nvPr/>
        </p:nvSpPr>
        <p:spPr>
          <a:xfrm>
            <a:off x="6337002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10922-7C1F-422C-A711-50495418CDCA}"/>
              </a:ext>
            </a:extLst>
          </p:cNvPr>
          <p:cNvSpPr/>
          <p:nvPr/>
        </p:nvSpPr>
        <p:spPr>
          <a:xfrm>
            <a:off x="7198239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36C2F3-B45B-4376-A3C5-07FFF1079F38}"/>
              </a:ext>
            </a:extLst>
          </p:cNvPr>
          <p:cNvSpPr/>
          <p:nvPr/>
        </p:nvSpPr>
        <p:spPr>
          <a:xfrm>
            <a:off x="7503178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8B620E-F779-458E-ABB2-1B6CA1C414F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650580" y="173113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8DA3B8-A7B8-429F-94ED-ED9F6E2A4AE5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7355028" y="1885910"/>
            <a:ext cx="718566" cy="1044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D33C67-7606-4C04-89AF-C60B62985AED}"/>
              </a:ext>
            </a:extLst>
          </p:cNvPr>
          <p:cNvSpPr/>
          <p:nvPr/>
        </p:nvSpPr>
        <p:spPr>
          <a:xfrm>
            <a:off x="6786728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0E35B2-6A76-43A9-A114-CD37B2D889FC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6345641" y="3464193"/>
            <a:ext cx="441087" cy="8171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3F3164-46EC-41B0-95ED-06FFD63D9118}"/>
              </a:ext>
            </a:extLst>
          </p:cNvPr>
          <p:cNvSpPr/>
          <p:nvPr/>
        </p:nvSpPr>
        <p:spPr>
          <a:xfrm>
            <a:off x="7091667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151478-B3C8-48FC-A916-9714EEB98BDB}"/>
              </a:ext>
            </a:extLst>
          </p:cNvPr>
          <p:cNvSpPr/>
          <p:nvPr/>
        </p:nvSpPr>
        <p:spPr>
          <a:xfrm>
            <a:off x="7952904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52FAC4-9677-445B-8162-F64A12919C92}"/>
              </a:ext>
            </a:extLst>
          </p:cNvPr>
          <p:cNvSpPr/>
          <p:nvPr/>
        </p:nvSpPr>
        <p:spPr>
          <a:xfrm>
            <a:off x="8257843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109C09-D5EE-4A9F-A2D2-985E703FF2B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405245" y="428131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1D0484-DABA-460E-9658-0793648A8801}"/>
              </a:ext>
            </a:extLst>
          </p:cNvPr>
          <p:cNvSpPr/>
          <p:nvPr/>
        </p:nvSpPr>
        <p:spPr>
          <a:xfrm>
            <a:off x="9063601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8C62E3-F413-473E-87D7-8DB19F4C5C4C}"/>
              </a:ext>
            </a:extLst>
          </p:cNvPr>
          <p:cNvSpPr/>
          <p:nvPr/>
        </p:nvSpPr>
        <p:spPr>
          <a:xfrm>
            <a:off x="9368540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0841C27-01C3-4947-9212-F5A33BDE2F16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8535322" y="3394441"/>
            <a:ext cx="528279" cy="8868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F18A22-099B-471C-85BA-FEE5CC90784D}"/>
              </a:ext>
            </a:extLst>
          </p:cNvPr>
          <p:cNvSpPr/>
          <p:nvPr/>
        </p:nvSpPr>
        <p:spPr>
          <a:xfrm>
            <a:off x="658351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A173B-323F-4578-9E7A-567936ABF2B3}"/>
              </a:ext>
            </a:extLst>
          </p:cNvPr>
          <p:cNvSpPr/>
          <p:nvPr/>
        </p:nvSpPr>
        <p:spPr>
          <a:xfrm>
            <a:off x="658351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4AFF25-2E0C-4A26-8D1F-2A450F0DE155}"/>
              </a:ext>
            </a:extLst>
          </p:cNvPr>
          <p:cNvSpPr/>
          <p:nvPr/>
        </p:nvSpPr>
        <p:spPr>
          <a:xfrm>
            <a:off x="785242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637A2C-FBA8-4946-88E0-66511C12627F}"/>
              </a:ext>
            </a:extLst>
          </p:cNvPr>
          <p:cNvSpPr/>
          <p:nvPr/>
        </p:nvSpPr>
        <p:spPr>
          <a:xfrm>
            <a:off x="785242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98CB2B-603C-42CB-A60F-903190D4424E}"/>
              </a:ext>
            </a:extLst>
          </p:cNvPr>
          <p:cNvSpPr/>
          <p:nvPr/>
        </p:nvSpPr>
        <p:spPr>
          <a:xfrm>
            <a:off x="9167576" y="501123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5F3111-362A-4037-8A63-4CB2AE167F02}"/>
              </a:ext>
            </a:extLst>
          </p:cNvPr>
          <p:cNvSpPr/>
          <p:nvPr/>
        </p:nvSpPr>
        <p:spPr>
          <a:xfrm>
            <a:off x="9167576" y="532078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327DD98-C650-4288-9B3E-AD570C88C3EF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6943517" y="4436090"/>
            <a:ext cx="101722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5AA1B97-7E6F-41BE-AAAC-E7FE7853BE1C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>
            <a:off x="8109693" y="4436090"/>
            <a:ext cx="204456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0C2E009-DDD6-4BF8-8D98-C92F3E6BCBD1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>
          <a:xfrm>
            <a:off x="9220390" y="4436090"/>
            <a:ext cx="408914" cy="5751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6B5766A-0CD0-41F5-89EA-165C5E3F8C29}"/>
              </a:ext>
            </a:extLst>
          </p:cNvPr>
          <p:cNvSpPr txBox="1"/>
          <p:nvPr/>
        </p:nvSpPr>
        <p:spPr>
          <a:xfrm>
            <a:off x="-192645" y="2290435"/>
            <a:ext cx="4448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depth_first(self):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c.depth_first()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C6CFA-6B04-4C15-8A07-0BFD209F8DB4}"/>
              </a:ext>
            </a:extLst>
          </p:cNvPr>
          <p:cNvSpPr txBox="1"/>
          <p:nvPr/>
        </p:nvSpPr>
        <p:spPr>
          <a:xfrm>
            <a:off x="6068889" y="5027974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662065-5F0F-4BEB-93E2-A5BDAA60AB9E}"/>
              </a:ext>
            </a:extLst>
          </p:cNvPr>
          <p:cNvSpPr txBox="1"/>
          <p:nvPr/>
        </p:nvSpPr>
        <p:spPr>
          <a:xfrm>
            <a:off x="4251850" y="6208944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24BBF8-1FD9-4553-857F-54271F85CD7C}"/>
              </a:ext>
            </a:extLst>
          </p:cNvPr>
          <p:cNvSpPr txBox="1"/>
          <p:nvPr/>
        </p:nvSpPr>
        <p:spPr>
          <a:xfrm>
            <a:off x="7902802" y="46701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159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0094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[1,2,3,4]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reversed(a):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2121408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4 3 2 1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70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FEB547-A025-4497-8BDD-57243C484F66}"/>
              </a:ext>
            </a:extLst>
          </p:cNvPr>
          <p:cNvSpPr/>
          <p:nvPr/>
        </p:nvSpPr>
        <p:spPr>
          <a:xfrm>
            <a:off x="1354977" y="1111911"/>
            <a:ext cx="7461844" cy="4438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start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__reversed__(self):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&lt;=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+= 1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04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Countdown(5)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print("Forward:")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c: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print("Reverse:")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E158CF-3613-4917-8864-F77443FB5BAA}"/>
              </a:ext>
            </a:extLst>
          </p:cNvPr>
          <p:cNvSpPr/>
          <p:nvPr/>
        </p:nvSpPr>
        <p:spPr>
          <a:xfrm>
            <a:off x="1354977" y="3547873"/>
            <a:ext cx="7461844" cy="1792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Forward: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5 4 3 2 1 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Reverse: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1 2 3 4 5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506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412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linehistory: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lines, histlen=3):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self.lines = lines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 = deque(maxlen=histlen)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lineno, line in enumerate(self.lines,1):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self.history.append((lineno, line))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self.history.clear()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062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open('somefile.txt')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lines = linehistory(f)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for line in 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if 'python'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lineno, hline in lines.history: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print('{}:{}'.format(lineno, hline),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4211" y="3547873"/>
            <a:ext cx="7906031" cy="11850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2:this is a test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3:of iterating over lines with a history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4:python is fun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363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83863-9DEF-4D9F-8F9E-9A6D13E8B4C2}"/>
              </a:ext>
            </a:extLst>
          </p:cNvPr>
          <p:cNvSpPr txBox="1"/>
          <p:nvPr/>
        </p:nvSpPr>
        <p:spPr>
          <a:xfrm>
            <a:off x="-77025" y="757704"/>
            <a:ext cx="725390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linehistory: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lines, histlen=3):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self.lines = lines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 = deque(maxlen=histlen)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__iter__(self):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lineno, line in enumerate(self.lines,1):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self.history.append((lineno, line))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yield line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clear(self):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self.history.clear()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 open('somefile.txt') as f: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lines = linehistory(f)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for line in lines:  #  i = iter(lines) -&gt; next(i)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if 'python' in line: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for lineno, hline in lines.history: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 print('{}:{}'.format(lineno, hline), end='')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1E488-38B8-4B97-984F-1D1EE302FC48}"/>
              </a:ext>
            </a:extLst>
          </p:cNvPr>
          <p:cNvSpPr txBox="1"/>
          <p:nvPr/>
        </p:nvSpPr>
        <p:spPr>
          <a:xfrm>
            <a:off x="7227714" y="1201682"/>
            <a:ext cx="2669320" cy="14157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When the tree is modified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new tree  python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to restore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constrain python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properties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recoloring can  python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C984-09E4-4C29-903E-3355D8C58AFE}"/>
              </a:ext>
            </a:extLst>
          </p:cNvPr>
          <p:cNvSpPr txBox="1"/>
          <p:nvPr/>
        </p:nvSpPr>
        <p:spPr>
          <a:xfrm>
            <a:off x="6961925" y="844550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self.lines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4B26E4B-F5FC-4FFC-9BAD-C029658099B2}"/>
              </a:ext>
            </a:extLst>
          </p:cNvPr>
          <p:cNvSpPr/>
          <p:nvPr/>
        </p:nvSpPr>
        <p:spPr>
          <a:xfrm>
            <a:off x="6906090" y="2384580"/>
            <a:ext cx="219964" cy="229129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4E239-C393-4554-8311-FCAE2B87C187}"/>
              </a:ext>
            </a:extLst>
          </p:cNvPr>
          <p:cNvSpPr txBox="1"/>
          <p:nvPr/>
        </p:nvSpPr>
        <p:spPr>
          <a:xfrm>
            <a:off x="7227714" y="2920148"/>
            <a:ext cx="3464410" cy="11695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(4, 'constrain python')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(5, 'The properties')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(6, 'recoloring can  python')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D45F7-4D57-4177-98D0-6C598EE2496F}"/>
              </a:ext>
            </a:extLst>
          </p:cNvPr>
          <p:cNvSpPr txBox="1"/>
          <p:nvPr/>
        </p:nvSpPr>
        <p:spPr>
          <a:xfrm>
            <a:off x="7025936" y="2674726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self.history, maxlen=3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BD1B0-DA34-4E4C-8C97-71423E22D603}"/>
              </a:ext>
            </a:extLst>
          </p:cNvPr>
          <p:cNvSpPr txBox="1"/>
          <p:nvPr/>
        </p:nvSpPr>
        <p:spPr>
          <a:xfrm>
            <a:off x="7227714" y="4278139"/>
            <a:ext cx="3066865" cy="18158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1:'When the tree is modified'</a:t>
            </a: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2:'the new tree 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2:'the new tree 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3:'to restore'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4:'constrain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4:'constrain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5:'The properties'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6:'recoloring can  python'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C64F4D-32EB-4E12-A5C0-8526521AD350}"/>
              </a:ext>
            </a:extLst>
          </p:cNvPr>
          <p:cNvSpPr/>
          <p:nvPr/>
        </p:nvSpPr>
        <p:spPr>
          <a:xfrm>
            <a:off x="6805972" y="2867938"/>
            <a:ext cx="219964" cy="229129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50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2247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c[5:10]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3358962"/>
            <a:ext cx="7906031" cy="30370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Traceback (most recent call last)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&lt;ipython-input-75-0e5ab4786dd3&gt; in &lt;module&gt;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5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6 c = count(0)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7 c[5:10]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'generator' object is not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subscriptable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250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477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itertools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itertools.islice(c, 10, 20):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589582"/>
            <a:ext cx="7906031" cy="32552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879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3"/>
            <a:ext cx="7907634" cy="1104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216507"/>
            <a:ext cx="7906031" cy="42135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48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046074" y="1111912"/>
            <a:ext cx="8214969" cy="1543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line: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('#'), 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047740" y="2655417"/>
            <a:ext cx="8213304" cy="3090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260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2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['a', 'b', 'c', 1, 4, 10, 15]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(items, 3, None):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333549"/>
            <a:ext cx="7906031" cy="4169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1 4 10 15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34705-91E2-4E12-A57D-C7A4663B7948}"/>
              </a:ext>
            </a:extLst>
          </p:cNvPr>
          <p:cNvSpPr/>
          <p:nvPr/>
        </p:nvSpPr>
        <p:spPr>
          <a:xfrm>
            <a:off x="1351806" y="2885848"/>
            <a:ext cx="7907634" cy="2468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open('passwd')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line: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next(f, None)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E3DF6D-2A76-49F3-90CB-2648FBD00349}"/>
              </a:ext>
            </a:extLst>
          </p:cNvPr>
          <p:cNvSpPr/>
          <p:nvPr/>
        </p:nvSpPr>
        <p:spPr>
          <a:xfrm>
            <a:off x="1353409" y="5354726"/>
            <a:ext cx="7906031" cy="13021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05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14463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5F5BD-E519-4754-995D-2ED15CFAA26C}"/>
              </a:ext>
            </a:extLst>
          </p:cNvPr>
          <p:cNvSpPr/>
          <p:nvPr/>
        </p:nvSpPr>
        <p:spPr>
          <a:xfrm>
            <a:off x="1353409" y="3429000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4461724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409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idx=1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val in my_list: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idx+=1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182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xpts = [1, 5, 4, 2, 10, 7]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ypts = [101, 78, 37, 15, 62, 99]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x, y in zip(xpts,ypts):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20654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1 101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5 78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4 37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2 15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10 62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7 99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5684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['w', 'x', 'y', 'z']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7"/>
            <a:ext cx="7906031" cy="112965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E1A81A-1383-4610-AEC1-04352E254E32}"/>
              </a:ext>
            </a:extLst>
          </p:cNvPr>
          <p:cNvSpPr/>
          <p:nvPr/>
        </p:nvSpPr>
        <p:spPr>
          <a:xfrm>
            <a:off x="1351806" y="3840482"/>
            <a:ext cx="7907634" cy="1024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itertools import zip_longest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zip_longest(a,b):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4864609"/>
            <a:ext cx="7906031" cy="14442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(None, 'z')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323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893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377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yield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next(r)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348935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691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158740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8246-4A03-4C47-B1AC-3C7B65004E08}"/>
              </a:ext>
            </a:extLst>
          </p:cNvPr>
          <p:cNvSpPr/>
          <p:nvPr/>
        </p:nvSpPr>
        <p:spPr>
          <a:xfrm>
            <a:off x="1351806" y="2300631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846AC8-8963-4165-9B99-8C1BD88D92B9}"/>
              </a:ext>
            </a:extLst>
          </p:cNvPr>
          <p:cNvSpPr/>
          <p:nvPr/>
        </p:nvSpPr>
        <p:spPr>
          <a:xfrm>
            <a:off x="1351806" y="2776119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CDD9C-F01F-4EAD-AC7B-20E9A3FF4153}"/>
              </a:ext>
            </a:extLst>
          </p:cNvPr>
          <p:cNvSpPr/>
          <p:nvPr/>
        </p:nvSpPr>
        <p:spPr>
          <a:xfrm>
            <a:off x="1350203" y="3489350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DAA8D-CD02-4F07-9FE2-9753B56805B2}"/>
              </a:ext>
            </a:extLst>
          </p:cNvPr>
          <p:cNvSpPr/>
          <p:nvPr/>
        </p:nvSpPr>
        <p:spPr>
          <a:xfrm>
            <a:off x="1350203" y="3964838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558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41111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coroutine(func):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next(g)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start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92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 World")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F4120-74EE-4495-B913-037027CDAF95}"/>
              </a:ext>
            </a:extLst>
          </p:cNvPr>
          <p:cNvSpPr/>
          <p:nvPr/>
        </p:nvSpPr>
        <p:spPr>
          <a:xfrm>
            <a:off x="1355012" y="1901952"/>
            <a:ext cx="7906031" cy="7900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 World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3DD92A-A7EA-49E1-978B-FBC102728324}"/>
              </a:ext>
            </a:extLst>
          </p:cNvPr>
          <p:cNvSpPr/>
          <p:nvPr/>
        </p:nvSpPr>
        <p:spPr>
          <a:xfrm>
            <a:off x="1353409" y="2948027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r.close()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4EAC67-7745-44A6-B131-A6B01590CF50}"/>
              </a:ext>
            </a:extLst>
          </p:cNvPr>
          <p:cNvSpPr/>
          <p:nvPr/>
        </p:nvSpPr>
        <p:spPr>
          <a:xfrm>
            <a:off x="1355012" y="3738068"/>
            <a:ext cx="7906031" cy="26481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&lt;ipython-input-104-a529e2e7c9bc&gt;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1 r.close()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2 r.send(4)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930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590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find_files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path,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os.walk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fnmatch.fnmatch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yield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os.path.join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path,name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opener(filenames):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name in filenames: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f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lines: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62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43780D-6EF3-4E0A-A974-454AADA2A31A}"/>
              </a:ext>
            </a:extLst>
          </p:cNvPr>
          <p:cNvSpPr/>
          <p:nvPr/>
        </p:nvSpPr>
        <p:spPr>
          <a:xfrm>
            <a:off x="1266677" y="1199695"/>
            <a:ext cx="7907634" cy="185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passwd = find_files(".", "passwd")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files = opener(passwd)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lines = cat(files)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pylines = grep("linux", lines)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line in pylines: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4BE110-39EF-4D42-AE72-52C9F1D037E2}"/>
              </a:ext>
            </a:extLst>
          </p:cNvPr>
          <p:cNvSpPr/>
          <p:nvPr/>
        </p:nvSpPr>
        <p:spPr>
          <a:xfrm>
            <a:off x="1268280" y="3057755"/>
            <a:ext cx="7906031" cy="52500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08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8"/>
            <a:ext cx="7907634" cy="5252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fnmatch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find_files(target):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topdir, pattern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path, dirname, filelist in os.walk(topdir):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 in filelist: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fnmatch.fnmatch(name, pattern):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target.send(os.path.join(path,name))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name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target.send(f)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649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822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 = find_files(opener(cat(grep("linux", printer()))))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finder.send((".", "passwd"))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355012" y="1901953"/>
            <a:ext cx="7906031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077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17119680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91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Pair: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'Pair({0.x!r}, {0.y!r})'.format(self)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'({0.x}, {0.y})'.format(self)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Pair(3, 4)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3390" y="4381805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325917" y="51073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인스턴스의 문자열 표현식을 바꾸려면 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__repr__()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정의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38046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1764" y="1587400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211764" y="2191591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출력할 경우 기본적으로는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7C1AD-16E0-4D39-A16D-ED2D7133B0D4}"/>
              </a:ext>
            </a:extLst>
          </p:cNvPr>
          <p:cNvSpPr/>
          <p:nvPr/>
        </p:nvSpPr>
        <p:spPr>
          <a:xfrm>
            <a:off x="1210139" y="2764565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{0!r}'.format(p))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5D59D-3D9F-44B9-AD46-F56653A7F575}"/>
              </a:ext>
            </a:extLst>
          </p:cNvPr>
          <p:cNvSpPr/>
          <p:nvPr/>
        </p:nvSpPr>
        <p:spPr>
          <a:xfrm>
            <a:off x="1210139" y="3261999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A7F3E9-E34D-4D2F-B029-741ED6C5E499}"/>
              </a:ext>
            </a:extLst>
          </p:cNvPr>
          <p:cNvSpPr/>
          <p:nvPr/>
        </p:nvSpPr>
        <p:spPr>
          <a:xfrm>
            <a:off x="1210139" y="3866190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"!r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__repr__()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F0F8F3-69E7-478B-B064-4ED19EF72DFA}"/>
              </a:ext>
            </a:extLst>
          </p:cNvPr>
          <p:cNvSpPr/>
          <p:nvPr/>
        </p:nvSpPr>
        <p:spPr>
          <a:xfrm>
            <a:off x="1210139" y="6142637"/>
            <a:ext cx="8314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eval(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(x)) == x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텍스트를 만드는 것이 표준이다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1C4694-6E5F-4B52-87BD-1AB79210DD64}"/>
              </a:ext>
            </a:extLst>
          </p:cNvPr>
          <p:cNvSpPr/>
          <p:nvPr/>
        </p:nvSpPr>
        <p:spPr>
          <a:xfrm>
            <a:off x="1211764" y="4363624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{0}'.format(p))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74788A-121A-4F4F-93D1-14C805FB576D}"/>
              </a:ext>
            </a:extLst>
          </p:cNvPr>
          <p:cNvSpPr/>
          <p:nvPr/>
        </p:nvSpPr>
        <p:spPr>
          <a:xfrm>
            <a:off x="1211764" y="486105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(3, 4)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00C3B1-F079-4FB7-B092-28A9262D166F}"/>
              </a:ext>
            </a:extLst>
          </p:cNvPr>
          <p:cNvSpPr/>
          <p:nvPr/>
        </p:nvSpPr>
        <p:spPr>
          <a:xfrm>
            <a:off x="1211764" y="5465249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"{}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__str__()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함수가 호출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771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501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self.sock is not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socket(self.family, self.type)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self.sock.connect(self.address)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self.sock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self.sock.close()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94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14825" y="914909"/>
            <a:ext cx="101232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C:\Users\jikim&gt; 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 3.7.4 (default, Aug  9 2019, 18:34:13) [MSC v.1915 64 bit (AMD64)] :: Anaconda, Inc. on win32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Type "help", "copyright", "credits" or "license" for more information.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exit()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git hub</a:t>
            </a: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에서 다운 받은 소스가 있는 디렉토리로 이동 후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F:\python_intermediate-master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F:\&gt;python_intermediate-master&gt;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75007"/>
            <a:ext cx="8017459" cy="3065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partial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LazyConnection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(('www.python.org', 80))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 as 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/index.html HTTP/1.0\r\n')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b'Host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www.python.org\r\n')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(b'\r\n')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b''.join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(partial(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s.recv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8192), b''))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%d bytes' %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(resp))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1764" y="434069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392 bytes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211764" y="4944886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객체가 콘텍스트 관리 프로토콜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(with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지원하게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with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문을 만나면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__enter__()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메소드가 호출된다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빠져 나갈때는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__exit__()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4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d1.__dict__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{'year': 2020, 'month': 6, 'day': 1}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145927" y="413011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인스턴스 마다 내부에 멤버를 저장할 목적으로 딕셔너리를 구성한다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이는 메모리 낭비의 원인이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6077868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__slots__ = ['year', 'month', 'day']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dir(d1)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16020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['__class__',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'__delattr__',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'__dir__',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'__doc__',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087406" y="5349798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"__slots__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정의하면 파이썬은 인스턴스에 훨씬 더 압축된 내부 표현식을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인트턴스 마다 딕셔너리를 구성하지 않고 튜플이나 리스트 값은 부피가 작은 고정 배열로 인스턴스가 만들어 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3978076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35721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79670-E17D-46BC-88D4-E577A5B2C17B}"/>
              </a:ext>
            </a:extLst>
          </p:cNvPr>
          <p:cNvSpPr/>
          <p:nvPr/>
        </p:nvSpPr>
        <p:spPr>
          <a:xfrm>
            <a:off x="1263280" y="5077433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 속성을 얻거나 설정할 때 추가적인 처리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체크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등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9557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2538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a.first_name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a.first_name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3628339"/>
            <a:ext cx="8015834" cy="10387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38612" y="4843273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"@first_name.setter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데코레이터를 지정하면 해당 속성을 변경하려 할 때 자동으로 호출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타입을 검사할 수 있고 문자열이 아닌경우 예외를 던진다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725082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EB0D3C-5CE5-492D-A077-4DCD1A5F2B4E}"/>
              </a:ext>
            </a:extLst>
          </p:cNvPr>
          <p:cNvSpPr/>
          <p:nvPr/>
        </p:nvSpPr>
        <p:spPr>
          <a:xfrm>
            <a:off x="16086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63DC2F-9B42-4261-A46C-A4C45473FB3F}"/>
              </a:ext>
            </a:extLst>
          </p:cNvPr>
          <p:cNvSpPr/>
          <p:nvPr/>
        </p:nvSpPr>
        <p:spPr>
          <a:xfrm>
            <a:off x="21674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6C5288-E8EE-4A75-AE77-44FE521A8256}"/>
              </a:ext>
            </a:extLst>
          </p:cNvPr>
          <p:cNvSpPr/>
          <p:nvPr/>
        </p:nvSpPr>
        <p:spPr>
          <a:xfrm>
            <a:off x="27262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528AA8-5AF1-4B23-88E0-7546D1636CA4}"/>
              </a:ext>
            </a:extLst>
          </p:cNvPr>
          <p:cNvSpPr/>
          <p:nvPr/>
        </p:nvSpPr>
        <p:spPr>
          <a:xfrm>
            <a:off x="32850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CAE10F-71E1-48FC-A6FC-76E0BA4C6AD4}"/>
              </a:ext>
            </a:extLst>
          </p:cNvPr>
          <p:cNvSpPr/>
          <p:nvPr/>
        </p:nvSpPr>
        <p:spPr>
          <a:xfrm>
            <a:off x="38438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6DDBF8-724C-4585-B16F-E40F9085E225}"/>
              </a:ext>
            </a:extLst>
          </p:cNvPr>
          <p:cNvSpPr/>
          <p:nvPr/>
        </p:nvSpPr>
        <p:spPr>
          <a:xfrm>
            <a:off x="44026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186620-5D20-437F-AE5D-22FD3571C7D3}"/>
              </a:ext>
            </a:extLst>
          </p:cNvPr>
          <p:cNvSpPr/>
          <p:nvPr/>
        </p:nvSpPr>
        <p:spPr>
          <a:xfrm>
            <a:off x="53057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9AEF6E-C9C3-456F-A530-E417AB6190FA}"/>
              </a:ext>
            </a:extLst>
          </p:cNvPr>
          <p:cNvSpPr/>
          <p:nvPr/>
        </p:nvSpPr>
        <p:spPr>
          <a:xfrm>
            <a:off x="58645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E0DE15-05A2-4198-9BCB-A920787EF0B8}"/>
              </a:ext>
            </a:extLst>
          </p:cNvPr>
          <p:cNvSpPr/>
          <p:nvPr/>
        </p:nvSpPr>
        <p:spPr>
          <a:xfrm>
            <a:off x="64233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811D80-6E57-4639-B33F-BB7600D639ED}"/>
              </a:ext>
            </a:extLst>
          </p:cNvPr>
          <p:cNvSpPr/>
          <p:nvPr/>
        </p:nvSpPr>
        <p:spPr>
          <a:xfrm>
            <a:off x="69821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3758F6-D01F-4E5A-A8B0-0BF6F28E4341}"/>
              </a:ext>
            </a:extLst>
          </p:cNvPr>
          <p:cNvSpPr/>
          <p:nvPr/>
        </p:nvSpPr>
        <p:spPr>
          <a:xfrm>
            <a:off x="75409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DF5881-A912-4E0A-B53C-F2FF52A42F6C}"/>
              </a:ext>
            </a:extLst>
          </p:cNvPr>
          <p:cNvSpPr/>
          <p:nvPr/>
        </p:nvSpPr>
        <p:spPr>
          <a:xfrm>
            <a:off x="80997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812272-78F6-4273-A1B9-69922B7163D8}"/>
              </a:ext>
            </a:extLst>
          </p:cNvPr>
          <p:cNvSpPr/>
          <p:nvPr/>
        </p:nvSpPr>
        <p:spPr>
          <a:xfrm>
            <a:off x="8658578" y="1292578"/>
            <a:ext cx="558800" cy="63782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65209-572D-4CC0-8D9E-7B9C7F8F2963}"/>
              </a:ext>
            </a:extLst>
          </p:cNvPr>
          <p:cNvSpPr txBox="1"/>
          <p:nvPr/>
        </p:nvSpPr>
        <p:spPr>
          <a:xfrm>
            <a:off x="4961926" y="1380656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742D44-DD3F-44AA-A0C8-118D6EEB8DF3}"/>
              </a:ext>
            </a:extLst>
          </p:cNvPr>
          <p:cNvSpPr/>
          <p:nvPr/>
        </p:nvSpPr>
        <p:spPr>
          <a:xfrm>
            <a:off x="16086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83E4B0-1C0E-410B-84E6-C0088B44E854}"/>
              </a:ext>
            </a:extLst>
          </p:cNvPr>
          <p:cNvSpPr/>
          <p:nvPr/>
        </p:nvSpPr>
        <p:spPr>
          <a:xfrm>
            <a:off x="21674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E09BF0-A334-4624-B4AA-2AAAC69E7C63}"/>
              </a:ext>
            </a:extLst>
          </p:cNvPr>
          <p:cNvSpPr/>
          <p:nvPr/>
        </p:nvSpPr>
        <p:spPr>
          <a:xfrm>
            <a:off x="27262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0933C3-B4EA-4AC3-960C-360219AA595C}"/>
              </a:ext>
            </a:extLst>
          </p:cNvPr>
          <p:cNvSpPr/>
          <p:nvPr/>
        </p:nvSpPr>
        <p:spPr>
          <a:xfrm>
            <a:off x="32850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10CBC5-6E40-4B19-ADAF-4B898ECFF72A}"/>
              </a:ext>
            </a:extLst>
          </p:cNvPr>
          <p:cNvSpPr/>
          <p:nvPr/>
        </p:nvSpPr>
        <p:spPr>
          <a:xfrm>
            <a:off x="38438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2B8CB5-5DBF-4A68-86DA-9E1246711BDE}"/>
              </a:ext>
            </a:extLst>
          </p:cNvPr>
          <p:cNvSpPr/>
          <p:nvPr/>
        </p:nvSpPr>
        <p:spPr>
          <a:xfrm>
            <a:off x="44026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772898-4980-404C-B79F-24F051687676}"/>
              </a:ext>
            </a:extLst>
          </p:cNvPr>
          <p:cNvSpPr/>
          <p:nvPr/>
        </p:nvSpPr>
        <p:spPr>
          <a:xfrm>
            <a:off x="53057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0BF544-B783-4334-8230-D524F9F65EF8}"/>
              </a:ext>
            </a:extLst>
          </p:cNvPr>
          <p:cNvSpPr/>
          <p:nvPr/>
        </p:nvSpPr>
        <p:spPr>
          <a:xfrm>
            <a:off x="58645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A6BB3B-43CC-4399-BE3B-41623A7EA827}"/>
              </a:ext>
            </a:extLst>
          </p:cNvPr>
          <p:cNvSpPr/>
          <p:nvPr/>
        </p:nvSpPr>
        <p:spPr>
          <a:xfrm>
            <a:off x="64233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FBE605-18CB-4AAB-BFD0-0FEFB05B7243}"/>
              </a:ext>
            </a:extLst>
          </p:cNvPr>
          <p:cNvSpPr/>
          <p:nvPr/>
        </p:nvSpPr>
        <p:spPr>
          <a:xfrm>
            <a:off x="69821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7270C3-1846-4E1B-B016-792262256F89}"/>
              </a:ext>
            </a:extLst>
          </p:cNvPr>
          <p:cNvSpPr/>
          <p:nvPr/>
        </p:nvSpPr>
        <p:spPr>
          <a:xfrm>
            <a:off x="75409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0811A3-276E-4CD4-9EFE-411356D82810}"/>
              </a:ext>
            </a:extLst>
          </p:cNvPr>
          <p:cNvSpPr/>
          <p:nvPr/>
        </p:nvSpPr>
        <p:spPr>
          <a:xfrm>
            <a:off x="80997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B1547A-C4ED-4FB6-B856-B24A0E52AA8D}"/>
              </a:ext>
            </a:extLst>
          </p:cNvPr>
          <p:cNvSpPr/>
          <p:nvPr/>
        </p:nvSpPr>
        <p:spPr>
          <a:xfrm>
            <a:off x="16086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DBC9FA-9103-4B00-BAD0-7DE4C4749F9E}"/>
              </a:ext>
            </a:extLst>
          </p:cNvPr>
          <p:cNvSpPr/>
          <p:nvPr/>
        </p:nvSpPr>
        <p:spPr>
          <a:xfrm>
            <a:off x="21674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5B5EDB-195D-40BC-9166-FC7ABB097F0E}"/>
              </a:ext>
            </a:extLst>
          </p:cNvPr>
          <p:cNvSpPr/>
          <p:nvPr/>
        </p:nvSpPr>
        <p:spPr>
          <a:xfrm>
            <a:off x="27262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EA9958-013F-4642-AABD-849D7FDDB971}"/>
              </a:ext>
            </a:extLst>
          </p:cNvPr>
          <p:cNvSpPr/>
          <p:nvPr/>
        </p:nvSpPr>
        <p:spPr>
          <a:xfrm>
            <a:off x="32850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E75C4-55D4-4CFC-A98C-23FD9EACD5B2}"/>
              </a:ext>
            </a:extLst>
          </p:cNvPr>
          <p:cNvSpPr/>
          <p:nvPr/>
        </p:nvSpPr>
        <p:spPr>
          <a:xfrm>
            <a:off x="38438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3349CD-8849-43A1-8423-AA05065B09AC}"/>
              </a:ext>
            </a:extLst>
          </p:cNvPr>
          <p:cNvSpPr/>
          <p:nvPr/>
        </p:nvSpPr>
        <p:spPr>
          <a:xfrm>
            <a:off x="44026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7FB37B-4565-4DE5-A1F2-BF75E4973A82}"/>
              </a:ext>
            </a:extLst>
          </p:cNvPr>
          <p:cNvSpPr/>
          <p:nvPr/>
        </p:nvSpPr>
        <p:spPr>
          <a:xfrm>
            <a:off x="53057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798D07-A2DF-4068-8984-7C158FD74B38}"/>
              </a:ext>
            </a:extLst>
          </p:cNvPr>
          <p:cNvSpPr/>
          <p:nvPr/>
        </p:nvSpPr>
        <p:spPr>
          <a:xfrm>
            <a:off x="58645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0FE088-18E9-48CF-93FC-FCD3F3C5D0C0}"/>
              </a:ext>
            </a:extLst>
          </p:cNvPr>
          <p:cNvSpPr/>
          <p:nvPr/>
        </p:nvSpPr>
        <p:spPr>
          <a:xfrm>
            <a:off x="64233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3BE9A8-DE3D-4B71-97B9-EFE552B01113}"/>
              </a:ext>
            </a:extLst>
          </p:cNvPr>
          <p:cNvSpPr/>
          <p:nvPr/>
        </p:nvSpPr>
        <p:spPr>
          <a:xfrm>
            <a:off x="69821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86D1DE-FF25-42E6-9BE9-CC55C1C1D86E}"/>
              </a:ext>
            </a:extLst>
          </p:cNvPr>
          <p:cNvSpPr/>
          <p:nvPr/>
        </p:nvSpPr>
        <p:spPr>
          <a:xfrm>
            <a:off x="75409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D84A6C-BCB4-423B-8853-CD1C811A44B4}"/>
              </a:ext>
            </a:extLst>
          </p:cNvPr>
          <p:cNvSpPr/>
          <p:nvPr/>
        </p:nvSpPr>
        <p:spPr>
          <a:xfrm>
            <a:off x="80997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471EE62-9A52-4495-82AD-5987F35A6BF8}"/>
              </a:ext>
            </a:extLst>
          </p:cNvPr>
          <p:cNvSpPr/>
          <p:nvPr/>
        </p:nvSpPr>
        <p:spPr>
          <a:xfrm>
            <a:off x="1608666" y="4284135"/>
            <a:ext cx="2319867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(11-171%11)%10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CD8823-FEE7-4CAF-8994-DE283E100B84}"/>
              </a:ext>
            </a:extLst>
          </p:cNvPr>
          <p:cNvSpPr/>
          <p:nvPr/>
        </p:nvSpPr>
        <p:spPr>
          <a:xfrm>
            <a:off x="8658578" y="3053645"/>
            <a:ext cx="558800" cy="63782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886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9365770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super().spam()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6437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메소드를 호출하려면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27757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0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print(b.x, b.y)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4828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8081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일반적으로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메소드에서 부모를 제대로 초기화하기 위해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55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obj):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obj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__(name, value)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name, value)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79658" y="4794096"/>
            <a:ext cx="8081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오버라이드한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코드에서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 하기도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구현에 이름 확인이 들어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이름이 밑줄로 시작하면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원래의 구현을 호출한다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2431576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74360</TotalTime>
  <Words>55572</Words>
  <Application>Microsoft Office PowerPoint</Application>
  <PresentationFormat>사용자 지정</PresentationFormat>
  <Paragraphs>8938</Paragraphs>
  <Slides>538</Slides>
  <Notes>536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538</vt:i4>
      </vt:variant>
    </vt:vector>
  </HeadingPairs>
  <TitlesOfParts>
    <vt:vector size="550" baseType="lpstr">
      <vt:lpstr>Wingdings</vt:lpstr>
      <vt:lpstr>고도 M</vt:lpstr>
      <vt:lpstr>맑은 고딕</vt:lpstr>
      <vt:lpstr>Consolas</vt:lpstr>
      <vt:lpstr>Candara</vt:lpstr>
      <vt:lpstr>Arial</vt:lpstr>
      <vt:lpstr>나눔스퀘어 ExtraBold</vt:lpstr>
      <vt:lpstr>맑은 고딕</vt:lpstr>
      <vt:lpstr>굴림</vt:lpstr>
      <vt:lpstr>Microsoft Sans Serif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3514</cp:revision>
  <dcterms:created xsi:type="dcterms:W3CDTF">2008-02-04T08:04:25Z</dcterms:created>
  <dcterms:modified xsi:type="dcterms:W3CDTF">2021-07-26T03:42:53Z</dcterms:modified>
</cp:coreProperties>
</file>